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343" r:id="rId4"/>
    <p:sldId id="258" r:id="rId5"/>
    <p:sldId id="261" r:id="rId6"/>
    <p:sldId id="345" r:id="rId7"/>
    <p:sldId id="346" r:id="rId8"/>
    <p:sldId id="348" r:id="rId9"/>
    <p:sldId id="347"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36"/>
  </p:normalViewPr>
  <p:slideViewPr>
    <p:cSldViewPr snapToGrid="0" snapToObjects="1">
      <p:cViewPr varScale="1">
        <p:scale>
          <a:sx n="94" d="100"/>
          <a:sy n="94"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A5E80-CD81-3840-887A-FAA39961424A}" type="datetimeFigureOut">
              <a:rPr lang="en-US" smtClean="0"/>
              <a:t>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30A10-F0E6-9C4C-83D9-B2A6495EFE99}" type="slidenum">
              <a:rPr lang="en-US" smtClean="0"/>
              <a:t>‹#›</a:t>
            </a:fld>
            <a:endParaRPr lang="en-US"/>
          </a:p>
        </p:txBody>
      </p:sp>
    </p:spTree>
    <p:extLst>
      <p:ext uri="{BB962C8B-B14F-4D97-AF65-F5344CB8AC3E}">
        <p14:creationId xmlns:p14="http://schemas.microsoft.com/office/powerpoint/2010/main" val="105779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091CB-0DB7-433C-B01D-C98BE947FC5F}" type="slidenum">
              <a:rPr lang="en-US" smtClean="0"/>
              <a:t>3</a:t>
            </a:fld>
            <a:endParaRPr lang="en-US"/>
          </a:p>
        </p:txBody>
      </p:sp>
    </p:spTree>
    <p:extLst>
      <p:ext uri="{BB962C8B-B14F-4D97-AF65-F5344CB8AC3E}">
        <p14:creationId xmlns:p14="http://schemas.microsoft.com/office/powerpoint/2010/main" val="3181403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1/9/20</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64481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1/9/20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7980-6805-CD4C-9ED7-DFF1ED4C2E7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6915A5-8CD7-474A-8DC0-E881FBEB1832}"/>
              </a:ext>
            </a:extLst>
          </p:cNvPr>
          <p:cNvSpPr>
            <a:spLocks noGrp="1"/>
          </p:cNvSpPr>
          <p:nvPr>
            <p:ph type="subTitle" idx="1"/>
          </p:nvPr>
        </p:nvSpPr>
        <p:spPr>
          <a:xfrm>
            <a:off x="1751012" y="3886200"/>
            <a:ext cx="8689976" cy="2473657"/>
          </a:xfrm>
        </p:spPr>
        <p:txBody>
          <a:bodyPr>
            <a:normAutofit lnSpcReduction="10000"/>
          </a:bodyPr>
          <a:lstStyle/>
          <a:p>
            <a:endParaRPr lang="en-US" dirty="0"/>
          </a:p>
          <a:p>
            <a:endParaRPr lang="en-US" dirty="0"/>
          </a:p>
          <a:p>
            <a:endParaRPr lang="en-US" dirty="0"/>
          </a:p>
          <a:p>
            <a:r>
              <a:rPr lang="en-US" dirty="0"/>
              <a:t>New Mexico water dialogue</a:t>
            </a:r>
          </a:p>
          <a:p>
            <a:r>
              <a:rPr lang="en-US" dirty="0"/>
              <a:t>January 9, 2020</a:t>
            </a:r>
          </a:p>
        </p:txBody>
      </p:sp>
      <p:pic>
        <p:nvPicPr>
          <p:cNvPr id="12" name="Picture 11">
            <a:extLst>
              <a:ext uri="{FF2B5EF4-FFF2-40B4-BE49-F238E27FC236}">
                <a16:creationId xmlns:a16="http://schemas.microsoft.com/office/drawing/2014/main" id="{8B475152-4D46-1247-86B0-43AFE71B3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803" y="761998"/>
            <a:ext cx="4590197" cy="4495801"/>
          </a:xfrm>
          <a:prstGeom prst="rect">
            <a:avLst/>
          </a:prstGeom>
        </p:spPr>
      </p:pic>
      <p:pic>
        <p:nvPicPr>
          <p:cNvPr id="13" name="Picture 12">
            <a:extLst>
              <a:ext uri="{FF2B5EF4-FFF2-40B4-BE49-F238E27FC236}">
                <a16:creationId xmlns:a16="http://schemas.microsoft.com/office/drawing/2014/main" id="{C5F9E58C-979F-FF48-9A95-5D301894B4C8}"/>
              </a:ext>
            </a:extLst>
          </p:cNvPr>
          <p:cNvPicPr>
            <a:picLocks noChangeAspect="1"/>
          </p:cNvPicPr>
          <p:nvPr/>
        </p:nvPicPr>
        <p:blipFill>
          <a:blip r:embed="rId3"/>
          <a:stretch>
            <a:fillRect/>
          </a:stretch>
        </p:blipFill>
        <p:spPr>
          <a:xfrm>
            <a:off x="6723347" y="1344988"/>
            <a:ext cx="3507474" cy="3359616"/>
          </a:xfrm>
          <a:prstGeom prst="rect">
            <a:avLst/>
          </a:prstGeom>
        </p:spPr>
      </p:pic>
    </p:spTree>
    <p:extLst>
      <p:ext uri="{BB962C8B-B14F-4D97-AF65-F5344CB8AC3E}">
        <p14:creationId xmlns:p14="http://schemas.microsoft.com/office/powerpoint/2010/main" val="388467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F49F-DE40-2044-8E88-9A94D2B7185E}"/>
              </a:ext>
            </a:extLst>
          </p:cNvPr>
          <p:cNvSpPr>
            <a:spLocks noGrp="1"/>
          </p:cNvSpPr>
          <p:nvPr>
            <p:ph type="title"/>
          </p:nvPr>
        </p:nvSpPr>
        <p:spPr/>
        <p:txBody>
          <a:bodyPr/>
          <a:lstStyle/>
          <a:p>
            <a:r>
              <a:rPr lang="en-US" dirty="0"/>
              <a:t>Jicarilla Apache Nation water rights</a:t>
            </a:r>
          </a:p>
        </p:txBody>
      </p:sp>
      <p:sp>
        <p:nvSpPr>
          <p:cNvPr id="3" name="Content Placeholder 2">
            <a:extLst>
              <a:ext uri="{FF2B5EF4-FFF2-40B4-BE49-F238E27FC236}">
                <a16:creationId xmlns:a16="http://schemas.microsoft.com/office/drawing/2014/main" id="{11237C5A-CF97-C549-AC6A-FAF2601944FA}"/>
              </a:ext>
            </a:extLst>
          </p:cNvPr>
          <p:cNvSpPr>
            <a:spLocks noGrp="1"/>
          </p:cNvSpPr>
          <p:nvPr>
            <p:ph sz="quarter" idx="13"/>
          </p:nvPr>
        </p:nvSpPr>
        <p:spPr/>
        <p:txBody>
          <a:bodyPr>
            <a:normAutofit fontScale="92500" lnSpcReduction="20000"/>
          </a:bodyPr>
          <a:lstStyle/>
          <a:p>
            <a:r>
              <a:rPr lang="en-US" dirty="0"/>
              <a:t>Historic Rights </a:t>
            </a:r>
          </a:p>
          <a:p>
            <a:r>
              <a:rPr lang="en-US" dirty="0"/>
              <a:t>1992 </a:t>
            </a:r>
            <a:r>
              <a:rPr lang="en-US" dirty="0" err="1"/>
              <a:t>Setttlement</a:t>
            </a:r>
            <a:endParaRPr lang="en-US" dirty="0"/>
          </a:p>
          <a:p>
            <a:r>
              <a:rPr lang="en-US" dirty="0"/>
              <a:t>Navajo dam &amp; san </a:t>
            </a:r>
            <a:r>
              <a:rPr lang="en-US" dirty="0" err="1"/>
              <a:t>juan</a:t>
            </a:r>
            <a:r>
              <a:rPr lang="en-US" dirty="0"/>
              <a:t> </a:t>
            </a:r>
            <a:r>
              <a:rPr lang="en-US" dirty="0" err="1"/>
              <a:t>chama</a:t>
            </a:r>
            <a:r>
              <a:rPr lang="en-US" dirty="0"/>
              <a:t> project</a:t>
            </a:r>
          </a:p>
          <a:p>
            <a:r>
              <a:rPr lang="en-US" dirty="0"/>
              <a:t>Leasing ability &amp; leasing program</a:t>
            </a:r>
          </a:p>
          <a:p>
            <a:r>
              <a:rPr lang="en-US" dirty="0"/>
              <a:t>Water Code &amp; commission</a:t>
            </a:r>
          </a:p>
          <a:p>
            <a:r>
              <a:rPr lang="en-US" dirty="0"/>
              <a:t>2012-2013 water Auction</a:t>
            </a:r>
          </a:p>
          <a:p>
            <a:r>
              <a:rPr lang="en-US" dirty="0"/>
              <a:t>Current leases and </a:t>
            </a:r>
            <a:r>
              <a:rPr lang="en-US" dirty="0" err="1"/>
              <a:t>SjRRIp</a:t>
            </a:r>
            <a:endParaRPr lang="en-US" dirty="0"/>
          </a:p>
          <a:p>
            <a:r>
              <a:rPr lang="en-US" dirty="0"/>
              <a:t>NGWSP</a:t>
            </a:r>
          </a:p>
        </p:txBody>
      </p:sp>
    </p:spTree>
    <p:extLst>
      <p:ext uri="{BB962C8B-B14F-4D97-AF65-F5344CB8AC3E}">
        <p14:creationId xmlns:p14="http://schemas.microsoft.com/office/powerpoint/2010/main" val="300654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35381" y="2057400"/>
            <a:ext cx="2293671" cy="1752600"/>
          </a:xfrm>
        </p:spPr>
        <p:txBody>
          <a:bodyPr numCol="2">
            <a:normAutofit fontScale="85000" lnSpcReduction="20000"/>
          </a:bodyPr>
          <a:lstStyle/>
          <a:p>
            <a:pPr marL="0" indent="0">
              <a:buNone/>
            </a:pPr>
            <a:r>
              <a:rPr lang="en-US" sz="1800" dirty="0"/>
              <a:t>       </a:t>
            </a:r>
            <a:r>
              <a:rPr lang="en-US" sz="1800" b="1" dirty="0">
                <a:solidFill>
                  <a:srgbClr val="6C4315"/>
                </a:solidFill>
                <a:latin typeface="Times New Roman"/>
                <a:cs typeface="Times New Roman"/>
              </a:rPr>
              <a:t>  </a:t>
            </a:r>
          </a:p>
          <a:p>
            <a:pPr marL="411480" lvl="1" indent="0">
              <a:buNone/>
            </a:pPr>
            <a:endParaRPr lang="en-US" b="1" dirty="0">
              <a:solidFill>
                <a:srgbClr val="6C4315"/>
              </a:solidFill>
              <a:latin typeface="Times New Roman"/>
              <a:cs typeface="Times New Roman"/>
            </a:endParaRPr>
          </a:p>
          <a:p>
            <a:pPr>
              <a:buFont typeface="Wingdings" panose="05000000000000000000" pitchFamily="2" charset="2"/>
              <a:buChar char="v"/>
            </a:pPr>
            <a:endParaRPr lang="en-US" sz="1800" b="1" dirty="0">
              <a:solidFill>
                <a:srgbClr val="6C4315"/>
              </a:solidFill>
              <a:latin typeface="Times New Roman"/>
              <a:cs typeface="Times New Roman"/>
            </a:endParaRPr>
          </a:p>
          <a:p>
            <a:pPr>
              <a:buFont typeface="Wingdings" panose="05000000000000000000" pitchFamily="2" charset="2"/>
              <a:buChar char="v"/>
            </a:pPr>
            <a:endParaRPr lang="en-US" sz="1800" b="1" dirty="0">
              <a:solidFill>
                <a:srgbClr val="6C4315"/>
              </a:solidFill>
              <a:latin typeface="Times New Roman"/>
              <a:cs typeface="Times New Roman"/>
            </a:endParaRPr>
          </a:p>
          <a:p>
            <a:pPr>
              <a:buFont typeface="Wingdings" panose="05000000000000000000" pitchFamily="2" charset="2"/>
              <a:buChar char="v"/>
            </a:pPr>
            <a:endParaRPr lang="en-US" sz="1800" b="1" dirty="0">
              <a:solidFill>
                <a:srgbClr val="6C4315"/>
              </a:solidFill>
              <a:latin typeface="Times New Roman"/>
              <a:cs typeface="Times New Roman"/>
            </a:endParaRPr>
          </a:p>
          <a:p>
            <a:pPr>
              <a:buFont typeface="Wingdings" panose="05000000000000000000" pitchFamily="2" charset="2"/>
              <a:buChar char="v"/>
            </a:pPr>
            <a:endParaRPr lang="en-US" sz="1800" b="1" dirty="0">
              <a:solidFill>
                <a:srgbClr val="6C4315"/>
              </a:solidFill>
              <a:latin typeface="Times New Roman"/>
              <a:cs typeface="Times New Roman"/>
            </a:endParaRPr>
          </a:p>
          <a:p>
            <a:pPr marL="0" indent="0">
              <a:buNone/>
            </a:pPr>
            <a:endParaRPr lang="en-US" sz="1800" b="1" dirty="0">
              <a:solidFill>
                <a:srgbClr val="6C4315"/>
              </a:solidFill>
              <a:latin typeface="Times New Roman"/>
              <a:cs typeface="Times New Roman"/>
            </a:endParaRPr>
          </a:p>
          <a:p>
            <a:pPr>
              <a:buFont typeface="Wingdings" panose="05000000000000000000" pitchFamily="2" charset="2"/>
              <a:buChar char="v"/>
            </a:pPr>
            <a:endParaRPr lang="en-US" sz="1800" b="1" dirty="0">
              <a:solidFill>
                <a:srgbClr val="6C4315"/>
              </a:solidFill>
              <a:latin typeface="Times New Roman"/>
              <a:cs typeface="Times New Roman"/>
            </a:endParaRPr>
          </a:p>
          <a:p>
            <a:pPr marL="0" indent="0">
              <a:buNone/>
            </a:pPr>
            <a:r>
              <a:rPr lang="en-US" sz="1800" b="1" dirty="0">
                <a:solidFill>
                  <a:srgbClr val="6C4315"/>
                </a:solidFill>
                <a:latin typeface="Times New Roman"/>
                <a:cs typeface="Times New Roman"/>
              </a:rPr>
              <a:t> </a:t>
            </a:r>
            <a:endParaRPr lang="en-US" b="1" dirty="0">
              <a:solidFill>
                <a:srgbClr val="6C4315"/>
              </a:solidFill>
              <a:latin typeface="Times New Roman"/>
              <a:cs typeface="Times New Roman"/>
            </a:endParaRPr>
          </a:p>
        </p:txBody>
      </p:sp>
      <p:sp>
        <p:nvSpPr>
          <p:cNvPr id="2" name="Title 1"/>
          <p:cNvSpPr>
            <a:spLocks noGrp="1"/>
          </p:cNvSpPr>
          <p:nvPr>
            <p:ph type="title" idx="4294967295"/>
          </p:nvPr>
        </p:nvSpPr>
        <p:spPr>
          <a:xfrm>
            <a:off x="1966850" y="2438400"/>
            <a:ext cx="2495967" cy="990600"/>
          </a:xfrm>
        </p:spPr>
        <p:txBody>
          <a:bodyPr>
            <a:normAutofit fontScale="90000"/>
          </a:bodyPr>
          <a:lstStyle/>
          <a:p>
            <a:r>
              <a:rPr lang="en-US" sz="3200" b="1" dirty="0">
                <a:solidFill>
                  <a:schemeClr val="tx2">
                    <a:lumMod val="75000"/>
                  </a:schemeClr>
                </a:solidFill>
                <a:latin typeface="Times New Roman"/>
                <a:cs typeface="Times New Roman"/>
              </a:rPr>
              <a:t>Delivery Locations</a:t>
            </a:r>
            <a:endParaRPr lang="en-US" sz="3200" dirty="0">
              <a:latin typeface="Times New Roman"/>
              <a:cs typeface="Times New Roman"/>
            </a:endParaRPr>
          </a:p>
        </p:txBody>
      </p:sp>
      <p:sp>
        <p:nvSpPr>
          <p:cNvPr id="5" name="Donut 4">
            <a:extLst>
              <a:ext uri="{FF2B5EF4-FFF2-40B4-BE49-F238E27FC236}">
                <a16:creationId xmlns:a16="http://schemas.microsoft.com/office/drawing/2014/main" id="{970C24D5-ECF9-BD4A-AE8C-4432D8C14BED}"/>
              </a:ext>
            </a:extLst>
          </p:cNvPr>
          <p:cNvSpPr/>
          <p:nvPr/>
        </p:nvSpPr>
        <p:spPr>
          <a:xfrm>
            <a:off x="7848600" y="2362201"/>
            <a:ext cx="914400" cy="898651"/>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A9621CE5-DC51-8D41-A95A-64565AFD0F85}"/>
              </a:ext>
            </a:extLst>
          </p:cNvPr>
          <p:cNvSpPr/>
          <p:nvPr/>
        </p:nvSpPr>
        <p:spPr>
          <a:xfrm>
            <a:off x="5791200" y="1449780"/>
            <a:ext cx="914400" cy="8382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5" name="Picture 1" descr="page2image4282395296">
            <a:extLst>
              <a:ext uri="{FF2B5EF4-FFF2-40B4-BE49-F238E27FC236}">
                <a16:creationId xmlns:a16="http://schemas.microsoft.com/office/drawing/2014/main" id="{349A9616-DAB0-CD42-A262-898580F65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457200"/>
            <a:ext cx="4866885" cy="627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3557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351F-8A8C-764D-82A9-0F835F7C523E}"/>
              </a:ext>
            </a:extLst>
          </p:cNvPr>
          <p:cNvSpPr>
            <a:spLocks noGrp="1"/>
          </p:cNvSpPr>
          <p:nvPr>
            <p:ph type="title"/>
          </p:nvPr>
        </p:nvSpPr>
        <p:spPr/>
        <p:txBody>
          <a:bodyPr/>
          <a:lstStyle/>
          <a:p>
            <a:r>
              <a:rPr lang="en-US" dirty="0"/>
              <a:t>Ten tribes partnership of the Colorado River</a:t>
            </a:r>
          </a:p>
        </p:txBody>
      </p:sp>
      <p:sp>
        <p:nvSpPr>
          <p:cNvPr id="3" name="Content Placeholder 2">
            <a:extLst>
              <a:ext uri="{FF2B5EF4-FFF2-40B4-BE49-F238E27FC236}">
                <a16:creationId xmlns:a16="http://schemas.microsoft.com/office/drawing/2014/main" id="{2C69D4DC-3797-C54B-A448-8F58501B5A48}"/>
              </a:ext>
            </a:extLst>
          </p:cNvPr>
          <p:cNvSpPr>
            <a:spLocks noGrp="1"/>
          </p:cNvSpPr>
          <p:nvPr>
            <p:ph sz="quarter" idx="13"/>
          </p:nvPr>
        </p:nvSpPr>
        <p:spPr/>
        <p:txBody>
          <a:bodyPr/>
          <a:lstStyle/>
          <a:p>
            <a:r>
              <a:rPr lang="en-US" dirty="0"/>
              <a:t>Established 1992 to assist member tribes to develop and protect tribal water resources and address technical, legal, economic and practical issues related to the management and operation of the Colorado river.</a:t>
            </a:r>
          </a:p>
          <a:p>
            <a:r>
              <a:rPr lang="en-US" dirty="0"/>
              <a:t>Member tribes on main stem or tributaries</a:t>
            </a:r>
          </a:p>
          <a:p>
            <a:r>
              <a:rPr lang="en-US" dirty="0"/>
              <a:t>2.8 Million Acre-feet, 20% of the Colorado River</a:t>
            </a:r>
          </a:p>
          <a:p>
            <a:r>
              <a:rPr lang="en-US" dirty="0"/>
              <a:t>Joined CRWUA 1992</a:t>
            </a:r>
          </a:p>
          <a:p>
            <a:endParaRPr lang="en-US" dirty="0"/>
          </a:p>
          <a:p>
            <a:pPr marL="0" indent="0">
              <a:buNone/>
            </a:pPr>
            <a:endParaRPr lang="en-US" dirty="0"/>
          </a:p>
        </p:txBody>
      </p:sp>
    </p:spTree>
    <p:extLst>
      <p:ext uri="{BB962C8B-B14F-4D97-AF65-F5344CB8AC3E}">
        <p14:creationId xmlns:p14="http://schemas.microsoft.com/office/powerpoint/2010/main" val="259584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Ten Tribes Partnership</a:t>
            </a:r>
          </a:p>
        </p:txBody>
      </p:sp>
      <p:sp>
        <p:nvSpPr>
          <p:cNvPr id="3" name="Content Placeholder 2"/>
          <p:cNvSpPr>
            <a:spLocks noGrp="1"/>
          </p:cNvSpPr>
          <p:nvPr>
            <p:ph idx="1"/>
          </p:nvPr>
        </p:nvSpPr>
        <p:spPr/>
        <p:txBody>
          <a:bodyPr/>
          <a:lstStyle/>
          <a:p>
            <a:pPr marL="0" indent="0" algn="ctr">
              <a:buNone/>
            </a:pPr>
            <a:r>
              <a:rPr lang="en-US" b="1" u="sng" dirty="0"/>
              <a:t>Vision Statement</a:t>
            </a:r>
          </a:p>
          <a:p>
            <a:pPr marL="0" indent="0">
              <a:buNone/>
            </a:pPr>
            <a:r>
              <a:rPr lang="en-US" dirty="0"/>
              <a:t>Water is Life. Water the giver and sustainer of Life.  Water is a sacred and spiritual element to the Tribes of the Partnership.  The Creator instilled in the First Peoples the responsibility of protecting the delicate, beautiful, balance of Mother Earth for the Benefit of all living creatures.  The Partnership will embrace and own the stewardship of the Colorado River and lead from a Spiritual Mandate to ensure that this sacred Water will always be protected, and be available and sufficient for each Tribes homeland.</a:t>
            </a:r>
          </a:p>
        </p:txBody>
      </p:sp>
    </p:spTree>
    <p:extLst>
      <p:ext uri="{BB962C8B-B14F-4D97-AF65-F5344CB8AC3E}">
        <p14:creationId xmlns:p14="http://schemas.microsoft.com/office/powerpoint/2010/main" val="296702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RWUA intro slides.final (2)-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40663" r="-33377"/>
          <a:stretch/>
        </p:blipFill>
        <p:spPr>
          <a:xfrm>
            <a:off x="774700" y="0"/>
            <a:ext cx="9893300" cy="6400632"/>
          </a:xfrm>
        </p:spPr>
      </p:pic>
    </p:spTree>
    <p:extLst>
      <p:ext uri="{BB962C8B-B14F-4D97-AF65-F5344CB8AC3E}">
        <p14:creationId xmlns:p14="http://schemas.microsoft.com/office/powerpoint/2010/main" val="2688180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EF84-FE90-8C4E-9174-F6B08DCEB469}"/>
              </a:ext>
            </a:extLst>
          </p:cNvPr>
          <p:cNvSpPr>
            <a:spLocks noGrp="1"/>
          </p:cNvSpPr>
          <p:nvPr>
            <p:ph type="title"/>
          </p:nvPr>
        </p:nvSpPr>
        <p:spPr/>
        <p:txBody>
          <a:bodyPr/>
          <a:lstStyle/>
          <a:p>
            <a:r>
              <a:rPr lang="en-US" dirty="0"/>
              <a:t>Tribal Water Study</a:t>
            </a:r>
          </a:p>
        </p:txBody>
      </p:sp>
      <p:sp>
        <p:nvSpPr>
          <p:cNvPr id="3" name="Content Placeholder 2">
            <a:extLst>
              <a:ext uri="{FF2B5EF4-FFF2-40B4-BE49-F238E27FC236}">
                <a16:creationId xmlns:a16="http://schemas.microsoft.com/office/drawing/2014/main" id="{5AF1B70E-34EA-0D49-86F0-67C6BE251DE2}"/>
              </a:ext>
            </a:extLst>
          </p:cNvPr>
          <p:cNvSpPr>
            <a:spLocks noGrp="1"/>
          </p:cNvSpPr>
          <p:nvPr>
            <p:ph sz="quarter" idx="13"/>
          </p:nvPr>
        </p:nvSpPr>
        <p:spPr/>
        <p:txBody>
          <a:bodyPr>
            <a:normAutofit fontScale="92500" lnSpcReduction="20000"/>
          </a:bodyPr>
          <a:lstStyle/>
          <a:p>
            <a:r>
              <a:rPr lang="en-US" dirty="0"/>
              <a:t>1922 Colorado River Compact</a:t>
            </a:r>
          </a:p>
          <a:p>
            <a:r>
              <a:rPr lang="en-US" dirty="0"/>
              <a:t>UCRC/</a:t>
            </a:r>
            <a:r>
              <a:rPr lang="en-US" dirty="0" err="1"/>
              <a:t>BOr</a:t>
            </a:r>
            <a:endParaRPr lang="en-US" dirty="0"/>
          </a:p>
          <a:p>
            <a:r>
              <a:rPr lang="en-US" dirty="0"/>
              <a:t>2007 Interim Guidelines</a:t>
            </a:r>
          </a:p>
          <a:p>
            <a:r>
              <a:rPr lang="en-US" dirty="0"/>
              <a:t>2009-2012 basin Study</a:t>
            </a:r>
          </a:p>
          <a:p>
            <a:r>
              <a:rPr lang="en-US" dirty="0"/>
              <a:t>2013-2018 Tribal Water Study</a:t>
            </a:r>
          </a:p>
          <a:p>
            <a:r>
              <a:rPr lang="en-US" dirty="0"/>
              <a:t>2019 DCP</a:t>
            </a:r>
          </a:p>
          <a:p>
            <a:r>
              <a:rPr lang="en-US" dirty="0"/>
              <a:t>Equity &amp; social </a:t>
            </a:r>
            <a:r>
              <a:rPr lang="en-US"/>
              <a:t>justice issues</a:t>
            </a:r>
            <a:endParaRPr lang="en-US" dirty="0"/>
          </a:p>
          <a:p>
            <a:r>
              <a:rPr lang="en-US" dirty="0"/>
              <a:t>2020 Review &amp; Evaluation of Interim Guidelines</a:t>
            </a:r>
          </a:p>
        </p:txBody>
      </p:sp>
    </p:spTree>
    <p:extLst>
      <p:ext uri="{BB962C8B-B14F-4D97-AF65-F5344CB8AC3E}">
        <p14:creationId xmlns:p14="http://schemas.microsoft.com/office/powerpoint/2010/main" val="140991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5D4D-E33A-AA42-B2FF-3E03F1A78172}"/>
              </a:ext>
            </a:extLst>
          </p:cNvPr>
          <p:cNvSpPr>
            <a:spLocks noGrp="1"/>
          </p:cNvSpPr>
          <p:nvPr>
            <p:ph type="title"/>
          </p:nvPr>
        </p:nvSpPr>
        <p:spPr/>
        <p:txBody>
          <a:bodyPr/>
          <a:lstStyle/>
          <a:p>
            <a:r>
              <a:rPr lang="en-US" dirty="0"/>
              <a:t>Water &amp; Tribes Initiative</a:t>
            </a:r>
          </a:p>
        </p:txBody>
      </p:sp>
      <p:sp>
        <p:nvSpPr>
          <p:cNvPr id="3" name="Content Placeholder 2">
            <a:extLst>
              <a:ext uri="{FF2B5EF4-FFF2-40B4-BE49-F238E27FC236}">
                <a16:creationId xmlns:a16="http://schemas.microsoft.com/office/drawing/2014/main" id="{318C1DB7-3090-DC44-BA4F-5355FE3C1125}"/>
              </a:ext>
            </a:extLst>
          </p:cNvPr>
          <p:cNvSpPr>
            <a:spLocks noGrp="1"/>
          </p:cNvSpPr>
          <p:nvPr>
            <p:ph sz="quarter" idx="13"/>
          </p:nvPr>
        </p:nvSpPr>
        <p:spPr/>
        <p:txBody>
          <a:bodyPr/>
          <a:lstStyle/>
          <a:p>
            <a:r>
              <a:rPr lang="en-US" dirty="0"/>
              <a:t>Catalyzed 2108 to enhance the capacity of tribes to advance their needs and interests with respect to water management in the Colorado river basin and to advance sustainable water management through collaborative decision making</a:t>
            </a:r>
          </a:p>
          <a:p>
            <a:r>
              <a:rPr lang="en-US" dirty="0"/>
              <a:t>Strategic planning for the Ten tribes partnership</a:t>
            </a:r>
          </a:p>
          <a:p>
            <a:r>
              <a:rPr lang="en-US" dirty="0"/>
              <a:t>Leadership team</a:t>
            </a:r>
          </a:p>
          <a:p>
            <a:r>
              <a:rPr lang="en-US" dirty="0"/>
              <a:t>Policy briefs- Interviews</a:t>
            </a:r>
          </a:p>
          <a:p>
            <a:r>
              <a:rPr lang="en-US" dirty="0"/>
              <a:t>Basin wide gatherings-</a:t>
            </a:r>
            <a:r>
              <a:rPr lang="en-US" dirty="0" err="1"/>
              <a:t>crwua</a:t>
            </a:r>
            <a:r>
              <a:rPr lang="en-US"/>
              <a:t> luncheons</a:t>
            </a:r>
            <a:endParaRPr lang="en-US" dirty="0"/>
          </a:p>
        </p:txBody>
      </p:sp>
    </p:spTree>
    <p:extLst>
      <p:ext uri="{BB962C8B-B14F-4D97-AF65-F5344CB8AC3E}">
        <p14:creationId xmlns:p14="http://schemas.microsoft.com/office/powerpoint/2010/main" val="34658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9A54-1C35-1F4E-A4C4-4F9F0AB5D299}"/>
              </a:ext>
            </a:extLst>
          </p:cNvPr>
          <p:cNvSpPr>
            <a:spLocks noGrp="1"/>
          </p:cNvSpPr>
          <p:nvPr>
            <p:ph type="title"/>
          </p:nvPr>
        </p:nvSpPr>
        <p:spPr/>
        <p:txBody>
          <a:bodyPr/>
          <a:lstStyle/>
          <a:p>
            <a:r>
              <a:rPr lang="en-US" dirty="0"/>
              <a:t>Building water Resilience for New Mexico communities</a:t>
            </a:r>
          </a:p>
        </p:txBody>
      </p:sp>
      <p:sp>
        <p:nvSpPr>
          <p:cNvPr id="3" name="Content Placeholder 2">
            <a:extLst>
              <a:ext uri="{FF2B5EF4-FFF2-40B4-BE49-F238E27FC236}">
                <a16:creationId xmlns:a16="http://schemas.microsoft.com/office/drawing/2014/main" id="{DBE1EBB7-FA73-634C-B72F-2631F8B29BFF}"/>
              </a:ext>
            </a:extLst>
          </p:cNvPr>
          <p:cNvSpPr>
            <a:spLocks noGrp="1"/>
          </p:cNvSpPr>
          <p:nvPr>
            <p:ph sz="quarter" idx="13"/>
          </p:nvPr>
        </p:nvSpPr>
        <p:spPr/>
        <p:txBody>
          <a:bodyPr/>
          <a:lstStyle/>
          <a:p>
            <a:r>
              <a:rPr lang="en-US" dirty="0"/>
              <a:t>Climate change and related urgency  </a:t>
            </a:r>
          </a:p>
          <a:p>
            <a:r>
              <a:rPr lang="en-US" dirty="0"/>
              <a:t>Understanding of tribal water rights</a:t>
            </a:r>
          </a:p>
          <a:p>
            <a:r>
              <a:rPr lang="en-US" dirty="0"/>
              <a:t>Forwarding and forging of collaboration and partnerships</a:t>
            </a:r>
          </a:p>
          <a:p>
            <a:r>
              <a:rPr lang="en-US" dirty="0"/>
              <a:t>Lessons learned from Co Basin</a:t>
            </a:r>
          </a:p>
          <a:p>
            <a:r>
              <a:rPr lang="en-US" dirty="0"/>
              <a:t>Creating and building a New paradigm of policy engagement</a:t>
            </a:r>
          </a:p>
          <a:p>
            <a:r>
              <a:rPr lang="en-US" dirty="0"/>
              <a:t>Demand Management program-NM strategic </a:t>
            </a:r>
            <a:r>
              <a:rPr lang="en-US"/>
              <a:t>Water Reserve</a:t>
            </a:r>
            <a:endParaRPr lang="en-US" dirty="0"/>
          </a:p>
        </p:txBody>
      </p:sp>
    </p:spTree>
    <p:extLst>
      <p:ext uri="{BB962C8B-B14F-4D97-AF65-F5344CB8AC3E}">
        <p14:creationId xmlns:p14="http://schemas.microsoft.com/office/powerpoint/2010/main" val="253674437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158</TotalTime>
  <Words>337</Words>
  <Application>Microsoft Macintosh PowerPoint</Application>
  <PresentationFormat>Widescreen</PresentationFormat>
  <Paragraphs>55</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Times New Roman</vt:lpstr>
      <vt:lpstr>Tw Cen MT</vt:lpstr>
      <vt:lpstr>Wingdings</vt:lpstr>
      <vt:lpstr>Droplet</vt:lpstr>
      <vt:lpstr>PowerPoint Presentation</vt:lpstr>
      <vt:lpstr>Jicarilla Apache Nation water rights</vt:lpstr>
      <vt:lpstr>Delivery Locations</vt:lpstr>
      <vt:lpstr>Ten tribes partnership of the Colorado River</vt:lpstr>
      <vt:lpstr>Ten Tribes Partnership</vt:lpstr>
      <vt:lpstr>PowerPoint Presentation</vt:lpstr>
      <vt:lpstr>Tribal Water Study</vt:lpstr>
      <vt:lpstr>Water &amp; Tribes Initiative</vt:lpstr>
      <vt:lpstr>Building water Resilience for New Mexico communities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Darryl Vigil</dc:creator>
  <cp:lastModifiedBy>Darryl Vigil</cp:lastModifiedBy>
  <cp:revision>18</cp:revision>
  <dcterms:created xsi:type="dcterms:W3CDTF">2020-01-08T21:05:03Z</dcterms:created>
  <dcterms:modified xsi:type="dcterms:W3CDTF">2020-01-09T15:20:35Z</dcterms:modified>
</cp:coreProperties>
</file>