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0" r:id="rId1"/>
    <p:sldMasterId id="2147483742" r:id="rId2"/>
  </p:sldMasterIdLst>
  <p:notesMasterIdLst>
    <p:notesMasterId r:id="rId18"/>
  </p:notesMasterIdLst>
  <p:sldIdLst>
    <p:sldId id="256" r:id="rId3"/>
    <p:sldId id="259" r:id="rId4"/>
    <p:sldId id="261" r:id="rId5"/>
    <p:sldId id="257" r:id="rId6"/>
    <p:sldId id="266" r:id="rId7"/>
    <p:sldId id="268" r:id="rId8"/>
    <p:sldId id="275" r:id="rId9"/>
    <p:sldId id="272" r:id="rId10"/>
    <p:sldId id="271" r:id="rId11"/>
    <p:sldId id="267" r:id="rId12"/>
    <p:sldId id="273" r:id="rId13"/>
    <p:sldId id="277" r:id="rId14"/>
    <p:sldId id="279" r:id="rId15"/>
    <p:sldId id="281" r:id="rId16"/>
    <p:sldId id="280" r:id="rId1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FF3290C-C391-437D-8EAF-9B5694B1095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E956B92-BEB8-44C1-8D67-058587A7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6B92-BEB8-44C1-8D67-058587A7A9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69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6B92-BEB8-44C1-8D67-058587A7A9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3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6B92-BEB8-44C1-8D67-058587A7A9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7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6B92-BEB8-44C1-8D67-058587A7A9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65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6B92-BEB8-44C1-8D67-058587A7A9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4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6B92-BEB8-44C1-8D67-058587A7A9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7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6B92-BEB8-44C1-8D67-058587A7A9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2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6B92-BEB8-44C1-8D67-058587A7A9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6B92-BEB8-44C1-8D67-058587A7A9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4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32" tIns="46616" rIns="93232" bIns="46616" anchor="t" anchorCtr="0">
            <a:noAutofit/>
          </a:bodyPr>
          <a:lstStyle/>
          <a:p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908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32" tIns="46616" rIns="93232" bIns="46616" anchor="t" anchorCtr="0">
            <a:noAutofit/>
          </a:bodyPr>
          <a:lstStyle/>
          <a:p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09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6B92-BEB8-44C1-8D67-058587A7A9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47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6B92-BEB8-44C1-8D67-058587A7A9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69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6B92-BEB8-44C1-8D67-058587A7A9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0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3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6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76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24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8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49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3979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36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68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58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85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833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725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0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2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0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8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8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1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5BD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8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5BD">
            <a:alpha val="8000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354783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data &amp; resilience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ts val="224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9, 2020 Water Dialogue</a:t>
            </a:r>
          </a:p>
          <a:p>
            <a:pPr lvl="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ts val="2240"/>
            </a:pPr>
            <a:endParaRPr lang="en-US" b="1" dirty="0" smtClean="0"/>
          </a:p>
          <a:p>
            <a:pPr lvl="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ts val="2240"/>
            </a:pPr>
            <a:r>
              <a:rPr lang="en-US" b="1" dirty="0" smtClean="0"/>
              <a:t>Stacy Timmons</a:t>
            </a:r>
          </a:p>
          <a:p>
            <a:pPr lvl="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ts val="2240"/>
            </a:pPr>
            <a:r>
              <a:rPr lang="en-US" dirty="0" smtClean="0"/>
              <a:t>Associate Director, Hydrogeology Programs</a:t>
            </a:r>
          </a:p>
          <a:p>
            <a:pPr lvl="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ts val="2240"/>
            </a:pPr>
            <a:r>
              <a:rPr lang="en-US" dirty="0" smtClean="0"/>
              <a:t>NM Bureau of Geology and Mineral Resources</a:t>
            </a:r>
          </a:p>
          <a:p>
            <a:pPr lvl="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ts val="2240"/>
            </a:pPr>
            <a:endParaRPr lang="en-US" dirty="0" smtClean="0"/>
          </a:p>
          <a:p>
            <a:pPr lvl="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ts val="2240"/>
            </a:pPr>
            <a:endParaRPr lang="en-US" dirty="0"/>
          </a:p>
          <a:p>
            <a:pPr lvl="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ts val="2240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603" y="1030288"/>
            <a:ext cx="4221406" cy="1691801"/>
          </a:xfrm>
          <a:prstGeom prst="rect">
            <a:avLst/>
          </a:prstGeom>
        </p:spPr>
      </p:pic>
      <p:pic>
        <p:nvPicPr>
          <p:cNvPr id="5" name="Picture 6" descr="bureau_trans_n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408" y="5257800"/>
            <a:ext cx="1859796" cy="14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8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758" y="2326104"/>
            <a:ext cx="3868798" cy="4088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Stakeholder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03" y="1125119"/>
            <a:ext cx="7886700" cy="4351338"/>
          </a:xfrm>
        </p:spPr>
        <p:txBody>
          <a:bodyPr/>
          <a:lstStyle/>
          <a:p>
            <a:r>
              <a:rPr lang="en-US" dirty="0" smtClean="0"/>
              <a:t>Hosted the first Water Data Workshop (Oct. 24, 2019) for all interested parties to learn and contribute to the future for water data in New Mexico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21" y="2245895"/>
            <a:ext cx="4945967" cy="2634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21" y="4927512"/>
            <a:ext cx="4945967" cy="18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71" y="-10829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ewmexicowaterdata.org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8503" y="112511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Our initial catalog – open source software (CKAN)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4" y="2376094"/>
            <a:ext cx="4455008" cy="2803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69" y="1687708"/>
            <a:ext cx="8353425" cy="54292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803102">
            <a:off x="2045772" y="2051216"/>
            <a:ext cx="387763" cy="90370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19324" y="2224439"/>
            <a:ext cx="4711485" cy="3833679"/>
            <a:chOff x="2519324" y="2224439"/>
            <a:chExt cx="4711485" cy="38336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9324" y="2887447"/>
              <a:ext cx="4711485" cy="3170671"/>
            </a:xfrm>
            <a:prstGeom prst="rect">
              <a:avLst/>
            </a:prstGeom>
          </p:spPr>
        </p:pic>
        <p:sp>
          <p:nvSpPr>
            <p:cNvPr id="11" name="Down Arrow 10"/>
            <p:cNvSpPr/>
            <p:nvPr/>
          </p:nvSpPr>
          <p:spPr>
            <a:xfrm rot="194747">
              <a:off x="4029640" y="2224439"/>
              <a:ext cx="387763" cy="111503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73511" y="2160096"/>
            <a:ext cx="4262925" cy="4596554"/>
            <a:chOff x="4773511" y="2118378"/>
            <a:chExt cx="4262925" cy="4596554"/>
          </a:xfrm>
        </p:grpSpPr>
        <p:sp>
          <p:nvSpPr>
            <p:cNvPr id="12" name="Down Arrow 11"/>
            <p:cNvSpPr/>
            <p:nvPr/>
          </p:nvSpPr>
          <p:spPr>
            <a:xfrm rot="21173990">
              <a:off x="6772723" y="2118378"/>
              <a:ext cx="387763" cy="1888661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73511" y="3999556"/>
              <a:ext cx="4262925" cy="2715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1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92" y="113800"/>
            <a:ext cx="7886700" cy="1325563"/>
          </a:xfrm>
        </p:spPr>
        <p:txBody>
          <a:bodyPr/>
          <a:lstStyle/>
          <a:p>
            <a:r>
              <a:rPr lang="en-US" dirty="0" smtClean="0"/>
              <a:t>Future of NM Water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9" y="1793541"/>
            <a:ext cx="4633161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dirty="0" smtClean="0"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Build / improve</a:t>
            </a:r>
            <a:r>
              <a:rPr lang="en-US" dirty="0" smtClean="0">
                <a:ea typeface="Arial Narrow"/>
                <a:cs typeface="Arial Narrow"/>
                <a:sym typeface="Arial Narrow"/>
              </a:rPr>
              <a:t> data service and bring in additional data providers </a:t>
            </a:r>
            <a:endParaRPr lang="en-US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dirty="0" smtClean="0">
                <a:ea typeface="Arial Narrow"/>
                <a:cs typeface="Arial Narrow"/>
                <a:sym typeface="Arial Narrow"/>
              </a:rPr>
              <a:t>Begin pilot studies to utilize data for decision making, water management and planning – use cases</a:t>
            </a:r>
            <a:endParaRPr lang="en-US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dirty="0" smtClean="0">
                <a:ea typeface="Arial Narrow"/>
                <a:cs typeface="Arial Narrow"/>
                <a:sym typeface="Arial Narrow"/>
              </a:rPr>
              <a:t>Develop plan for legacy data</a:t>
            </a:r>
            <a:endParaRPr lang="en-US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dirty="0" smtClean="0">
                <a:ea typeface="Arial Narrow"/>
                <a:cs typeface="Arial Narrow"/>
                <a:sym typeface="Arial Narrow"/>
              </a:rPr>
              <a:t>Coordinate with / support other initiatives </a:t>
            </a:r>
            <a:endParaRPr lang="en-US" dirty="0" smtClean="0"/>
          </a:p>
          <a:p>
            <a:pPr marL="914400" lvl="1" indent="-457200">
              <a:spcBef>
                <a:spcPts val="0"/>
              </a:spcBef>
              <a:buSzPct val="100000"/>
            </a:pPr>
            <a:r>
              <a:rPr lang="en-US" b="0" i="0" u="none" strike="noStrike" cap="none" dirty="0" smtClean="0"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New Mexico </a:t>
            </a:r>
            <a:r>
              <a:rPr lang="en-US" b="0" i="0" u="none" strike="noStrike" cap="none" dirty="0" smtClean="0">
                <a:ea typeface="Arial Narrow"/>
                <a:cs typeface="Arial Narrow"/>
                <a:sym typeface="Arial Narrow"/>
              </a:rPr>
              <a:t>50-year Water Plan</a:t>
            </a:r>
            <a:endParaRPr lang="en-US" dirty="0" smtClean="0"/>
          </a:p>
          <a:p>
            <a:pPr marL="914400" lvl="1" indent="-457200">
              <a:spcBef>
                <a:spcPts val="0"/>
              </a:spcBef>
              <a:buSzPct val="100000"/>
            </a:pPr>
            <a:r>
              <a:rPr lang="en-US" b="0" i="0" u="none" strike="noStrike" cap="none" dirty="0" smtClean="0">
                <a:ea typeface="Arial Narrow"/>
                <a:cs typeface="Arial Narrow"/>
                <a:sym typeface="Arial Narrow"/>
              </a:rPr>
              <a:t>Rio Grande Basin Study (US BOR)</a:t>
            </a:r>
          </a:p>
          <a:p>
            <a:pPr marL="914400" lvl="1" indent="-457200">
              <a:spcBef>
                <a:spcPts val="0"/>
              </a:spcBef>
              <a:buSzPct val="100000"/>
            </a:pPr>
            <a:r>
              <a:rPr lang="en-US" b="0" i="0" u="none" strike="noStrike" cap="none" dirty="0" smtClean="0">
                <a:ea typeface="Arial Narrow"/>
                <a:cs typeface="Arial Narrow"/>
                <a:sym typeface="Arial Narrow"/>
              </a:rPr>
              <a:t>Improve multi-agency coordination 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dirty="0" smtClean="0">
                <a:ea typeface="Arial Narrow"/>
                <a:cs typeface="Arial Narrow"/>
                <a:sym typeface="Arial Narrow"/>
              </a:rPr>
              <a:t>Raise funding</a:t>
            </a:r>
          </a:p>
          <a:p>
            <a:pPr>
              <a:buSzPct val="100000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811" y="486610"/>
            <a:ext cx="3836683" cy="6237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6105" y="6520874"/>
            <a:ext cx="3251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 courtesy of Christi Bode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8" y="6359599"/>
            <a:ext cx="1394342" cy="50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22" y="-69159"/>
            <a:ext cx="9095873" cy="1325563"/>
          </a:xfrm>
        </p:spPr>
        <p:txBody>
          <a:bodyPr/>
          <a:lstStyle/>
          <a:p>
            <a:r>
              <a:rPr lang="en-US" dirty="0" smtClean="0"/>
              <a:t>What can data do to build water resilience?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6641" y="736894"/>
            <a:ext cx="3868340" cy="823912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esilient water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6641" y="1713665"/>
            <a:ext cx="3868340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Build redundancy in sources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 smtClean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ncrease flexibility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Rapid forecast future conditions and decision making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5402" y="736894"/>
            <a:ext cx="3887391" cy="823912"/>
          </a:xfrm>
        </p:spPr>
        <p:txBody>
          <a:bodyPr/>
          <a:lstStyle/>
          <a:p>
            <a:r>
              <a:rPr lang="en-US" dirty="0" smtClean="0"/>
              <a:t>Water data opportunities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5402" y="1713665"/>
            <a:ext cx="3887391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Water quantity / water supply </a:t>
            </a:r>
          </a:p>
          <a:p>
            <a:pPr lvl="1"/>
            <a:r>
              <a:rPr lang="en-US" dirty="0" smtClean="0"/>
              <a:t>Groundwater / surface water</a:t>
            </a:r>
          </a:p>
          <a:p>
            <a:pPr marL="0" indent="0">
              <a:buNone/>
            </a:pPr>
            <a:r>
              <a:rPr lang="en-US" dirty="0" smtClean="0"/>
              <a:t>Water quantity data; Conservation; sharing options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Real-time data &amp; tools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819" y="4292453"/>
            <a:ext cx="9217819" cy="296808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588209" y="1690689"/>
            <a:ext cx="8331201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1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45" y="2568259"/>
            <a:ext cx="3386709" cy="29149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11680" y="1690689"/>
            <a:ext cx="5636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not what water data can do for resilience, but what resilience can do for water data!</a:t>
            </a:r>
            <a:endParaRPr lang="en-US" sz="2200" cap="smal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 set goals of resilience, it can help drive our water data priorities</a:t>
            </a:r>
            <a:r>
              <a:rPr lang="en-US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0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5909" y="5089358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Stacy.Timmons@nmt.edu	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31867" y="594485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2000" b="1" cap="all" dirty="0" smtClean="0">
                <a:latin typeface="+mn-lt"/>
              </a:rPr>
              <a:t>NewMexicoWaterData.org</a:t>
            </a:r>
            <a:endParaRPr lang="en-US" sz="2000" b="1" cap="all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603" y="1030288"/>
            <a:ext cx="4221406" cy="16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1429" y="44833"/>
            <a:ext cx="7886700" cy="1325563"/>
          </a:xfrm>
        </p:spPr>
        <p:txBody>
          <a:bodyPr/>
          <a:lstStyle/>
          <a:p>
            <a:r>
              <a:rPr lang="en-US" dirty="0" smtClean="0"/>
              <a:t>2004: Rio Hondo shortage sharing – Data!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6323" y="1201663"/>
            <a:ext cx="4037597" cy="4351338"/>
          </a:xfrm>
        </p:spPr>
        <p:txBody>
          <a:bodyPr/>
          <a:lstStyle/>
          <a:p>
            <a:r>
              <a:rPr lang="en-US" dirty="0" smtClean="0"/>
              <a:t>Years of “eye ball” estimates led to fighting and violence among </a:t>
            </a:r>
            <a:r>
              <a:rPr lang="en-US" dirty="0" err="1" smtClean="0"/>
              <a:t>parciantes</a:t>
            </a:r>
            <a:r>
              <a:rPr lang="en-US" dirty="0" smtClean="0"/>
              <a:t>; challenge of managing priority rights</a:t>
            </a:r>
          </a:p>
          <a:p>
            <a:r>
              <a:rPr lang="en-US" dirty="0" smtClean="0"/>
              <a:t>Installation of flume and real time data collection provides visual to enable sharing &amp; flexibility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D39BB0-8315-4F1B-B7EF-C0B655A62B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557628" y="1201663"/>
            <a:ext cx="4523723" cy="4115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FDF632-1140-472E-8DAD-772043F2BF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838" y="3774275"/>
            <a:ext cx="2057579" cy="3086368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D9C99BE3-14B6-4F7D-A5F3-08133453A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63402"/>
              </p:ext>
            </p:extLst>
          </p:nvPr>
        </p:nvGraphicFramePr>
        <p:xfrm>
          <a:off x="219505" y="3930316"/>
          <a:ext cx="2941459" cy="2784667"/>
        </p:xfrm>
        <a:graphic>
          <a:graphicData uri="http://schemas.openxmlformats.org/drawingml/2006/table">
            <a:tbl>
              <a:tblPr/>
              <a:tblGrid>
                <a:gridCol w="206288">
                  <a:extLst>
                    <a:ext uri="{9D8B030D-6E8A-4147-A177-3AD203B41FA5}">
                      <a16:colId xmlns:a16="http://schemas.microsoft.com/office/drawing/2014/main" xmlns="" val="1515370131"/>
                    </a:ext>
                  </a:extLst>
                </a:gridCol>
                <a:gridCol w="1080949">
                  <a:extLst>
                    <a:ext uri="{9D8B030D-6E8A-4147-A177-3AD203B41FA5}">
                      <a16:colId xmlns:a16="http://schemas.microsoft.com/office/drawing/2014/main" xmlns="" val="3493030380"/>
                    </a:ext>
                  </a:extLst>
                </a:gridCol>
                <a:gridCol w="396073">
                  <a:extLst>
                    <a:ext uri="{9D8B030D-6E8A-4147-A177-3AD203B41FA5}">
                      <a16:colId xmlns:a16="http://schemas.microsoft.com/office/drawing/2014/main" xmlns="" val="871983406"/>
                    </a:ext>
                  </a:extLst>
                </a:gridCol>
                <a:gridCol w="577606">
                  <a:extLst>
                    <a:ext uri="{9D8B030D-6E8A-4147-A177-3AD203B41FA5}">
                      <a16:colId xmlns:a16="http://schemas.microsoft.com/office/drawing/2014/main" xmlns="" val="358752608"/>
                    </a:ext>
                  </a:extLst>
                </a:gridCol>
                <a:gridCol w="680543">
                  <a:extLst>
                    <a:ext uri="{9D8B030D-6E8A-4147-A177-3AD203B41FA5}">
                      <a16:colId xmlns:a16="http://schemas.microsoft.com/office/drawing/2014/main" xmlns="" val="3785312092"/>
                    </a:ext>
                  </a:extLst>
                </a:gridCol>
              </a:tblGrid>
              <a:tr h="3106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Acequia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Irrigated Acreage (acres)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Percent of Community Acreage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Flow (</a:t>
                      </a:r>
                      <a:r>
                        <a:rPr lang="en-US" sz="700" b="1" i="0" u="none" strike="noStrike" dirty="0" err="1">
                          <a:effectLst/>
                          <a:latin typeface="Arial" panose="020B0604020202020204" pitchFamily="34" charset="0"/>
                        </a:rPr>
                        <a:t>cfs</a:t>
                      </a:r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7221775"/>
                  </a:ext>
                </a:extLst>
              </a:tr>
              <a:tr h="211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1" u="none" strike="noStrike" dirty="0">
                          <a:effectLst/>
                          <a:latin typeface="Arial" panose="020B0604020202020204" pitchFamily="34" charset="0"/>
                        </a:rPr>
                        <a:t>Available Supply (USGS Valdez gage)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40.2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6508953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3950585"/>
                  </a:ext>
                </a:extLst>
              </a:tr>
              <a:tr h="314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Allowable diversion from the Rio Hondo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775449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Des Montes Community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1317127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(Cuchilla Diversion)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16.5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9654080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1a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 Rebalse Ditch  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556.3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9309393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1b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 Des Montes Ditch  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391.2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1182102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1c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 Acequia del Llano  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240.9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1890700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1ca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 Mariposa Ditch  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218.9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8684419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0730034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1407.3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6489296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772301"/>
                  </a:ext>
                </a:extLst>
              </a:tr>
              <a:tr h="2119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Arroyo Hondo Community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2251815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 Acequia de Atalaya  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328.5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8091281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 Acequia Madre del Llano  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652.8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8.9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8385984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 Acequia de La Plaza  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106.4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1799679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941255"/>
                  </a:ext>
                </a:extLst>
              </a:tr>
              <a:tr h="1090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1087.7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 dirty="0">
                          <a:effectLst/>
                          <a:latin typeface="Arial" panose="020B0604020202020204" pitchFamily="34" charset="0"/>
                        </a:rPr>
                        <a:t>14.9</a:t>
                      </a:r>
                    </a:p>
                  </a:txBody>
                  <a:tcPr marL="6193" marR="6193" marT="6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218489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41968" y="5422434"/>
            <a:ext cx="3239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helped build consensus</a:t>
            </a:r>
            <a:endParaRPr lang="en-US" sz="32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1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793" y="999957"/>
            <a:ext cx="4064000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936"/>
            <a:ext cx="7886700" cy="1325563"/>
          </a:xfrm>
        </p:spPr>
        <p:txBody>
          <a:bodyPr/>
          <a:lstStyle/>
          <a:p>
            <a:r>
              <a:rPr lang="en-US" dirty="0" smtClean="0"/>
              <a:t>2013: A story of water data in Magdalena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9249"/>
            <a:ext cx="4093076" cy="4351338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ommunity water supply failed from only well in June</a:t>
            </a:r>
          </a:p>
          <a:p>
            <a:r>
              <a:rPr lang="en-US" dirty="0" smtClean="0"/>
              <a:t>Water outage addressed with data</a:t>
            </a:r>
          </a:p>
          <a:p>
            <a:r>
              <a:rPr lang="en-US" dirty="0" smtClean="0"/>
              <a:t>Crisis drives community to become more resilient</a:t>
            </a:r>
          </a:p>
          <a:p>
            <a:pPr lvl="1"/>
            <a:r>
              <a:rPr lang="en-US" dirty="0" smtClean="0"/>
              <a:t>Added more wells to system</a:t>
            </a:r>
          </a:p>
          <a:p>
            <a:pPr lvl="1"/>
            <a:r>
              <a:rPr lang="en-US" dirty="0" smtClean="0"/>
              <a:t>Significantly reduced water use</a:t>
            </a:r>
          </a:p>
        </p:txBody>
      </p:sp>
      <p:pic>
        <p:nvPicPr>
          <p:cNvPr id="8" name="Picture 9" descr="W:\magdalena\mg_images\Water table change\WLs_change_1975to20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930" y="3094343"/>
            <a:ext cx="3236302" cy="37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43" y="3598778"/>
            <a:ext cx="4209041" cy="314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6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4" y="-73351"/>
            <a:ext cx="9069136" cy="1325563"/>
          </a:xfrm>
        </p:spPr>
        <p:txBody>
          <a:bodyPr/>
          <a:lstStyle/>
          <a:p>
            <a:r>
              <a:rPr lang="en-US" dirty="0" smtClean="0"/>
              <a:t>Water Data Act becomes law! (NMSA </a:t>
            </a: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</a:rPr>
              <a:t>1978, § 72-4B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1977" y="1060958"/>
            <a:ext cx="8253328" cy="4351338"/>
          </a:xfrm>
        </p:spPr>
        <p:txBody>
          <a:bodyPr/>
          <a:lstStyle/>
          <a:p>
            <a:r>
              <a:rPr lang="en-US" dirty="0" smtClean="0"/>
              <a:t>In direct support of the 2018 State Water Plan &amp; NMSA </a:t>
            </a: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</a:rPr>
              <a:t>§72-14-3.1</a:t>
            </a:r>
            <a:endParaRPr lang="en-US" dirty="0" smtClean="0"/>
          </a:p>
          <a:p>
            <a:r>
              <a:rPr lang="en-US" dirty="0" smtClean="0"/>
              <a:t>Enacted in 2019, from House Bill 651 (Reps. Stansbury and Armstrong)</a:t>
            </a:r>
          </a:p>
          <a:p>
            <a:r>
              <a:rPr lang="en-US" dirty="0" smtClean="0"/>
              <a:t>NM agencies will share, integrate, and manage our water data</a:t>
            </a:r>
          </a:p>
          <a:p>
            <a:pPr lvl="1"/>
            <a:r>
              <a:rPr lang="en-US" dirty="0" smtClean="0"/>
              <a:t>Bureau of Geology &amp; Mineral Resources (convener)</a:t>
            </a:r>
          </a:p>
          <a:p>
            <a:pPr lvl="1"/>
            <a:r>
              <a:rPr lang="en-US" dirty="0" smtClean="0"/>
              <a:t>Interstate Stream Commission</a:t>
            </a:r>
          </a:p>
          <a:p>
            <a:pPr lvl="1"/>
            <a:r>
              <a:rPr lang="en-US" dirty="0" smtClean="0"/>
              <a:t>Office of State Engineer</a:t>
            </a:r>
          </a:p>
          <a:p>
            <a:pPr lvl="1"/>
            <a:r>
              <a:rPr lang="en-US" dirty="0" smtClean="0"/>
              <a:t>Environment Department</a:t>
            </a:r>
          </a:p>
          <a:p>
            <a:pPr lvl="1"/>
            <a:r>
              <a:rPr lang="en-US" dirty="0" smtClean="0"/>
              <a:t>Energy, Minerals &amp; Natural Resources</a:t>
            </a:r>
          </a:p>
          <a:p>
            <a:r>
              <a:rPr lang="en-US" dirty="0" smtClean="0"/>
              <a:t>Start up funding - Water Data Account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55" y="4220302"/>
            <a:ext cx="7066213" cy="2640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1833" y="4220302"/>
            <a:ext cx="3251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Directing Agencies May 2019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 dirty="0"/>
              <a:t>What is water data?</a:t>
            </a:r>
            <a:endParaRPr dirty="0"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457200" y="1347167"/>
            <a:ext cx="4038600" cy="497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US" b="1" i="1" dirty="0"/>
              <a:t>W</a:t>
            </a:r>
            <a:r>
              <a:rPr lang="en-US" b="1" i="1" dirty="0" smtClean="0"/>
              <a:t>ater data: </a:t>
            </a:r>
            <a:r>
              <a:rPr lang="en-US" i="1" dirty="0" smtClean="0"/>
              <a:t>measurements </a:t>
            </a:r>
            <a:r>
              <a:rPr lang="en-US" i="1" dirty="0"/>
              <a:t>of basic properties relating to the planning and management of water resources, including water quantity, quality and use.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i="1" dirty="0"/>
          </a:p>
          <a:p>
            <a:pPr marL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US" b="1" u="sng" dirty="0"/>
              <a:t>Water Quantity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dirty="0"/>
              <a:t>Streamflow, lake levels, groundwater levels, soil moisture, and weather (precipitation, snow, evapotranspiration)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dirty="0"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2"/>
          </p:nvPr>
        </p:nvSpPr>
        <p:spPr>
          <a:xfrm>
            <a:off x="4648200" y="1347167"/>
            <a:ext cx="4038600" cy="497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US" b="1" u="sng" dirty="0"/>
              <a:t>Water Quality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dirty="0"/>
              <a:t>Constituents in water; parameters like temperature, dissolved oxygen, pH, nutrients, specific conductance, turbidity, and ecosystem health </a:t>
            </a:r>
            <a:r>
              <a:rPr lang="en-US" dirty="0" smtClean="0"/>
              <a:t>data.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US" b="1" u="sng" dirty="0"/>
              <a:t>Water Use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dirty="0"/>
              <a:t>Water withdrawals, consumption, discharge / return flows, transfers, reclaimed water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8"/>
          <a:stretch/>
        </p:blipFill>
        <p:spPr>
          <a:xfrm>
            <a:off x="0" y="4999182"/>
            <a:ext cx="9144000" cy="18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 sz="3300" dirty="0">
                <a:solidFill>
                  <a:schemeClr val="tx1"/>
                </a:solidFill>
                <a:latin typeface="+mj-lt"/>
              </a:rPr>
              <a:t>Data vs. Information</a:t>
            </a:r>
            <a:endParaRPr sz="3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300" i="1" dirty="0">
                <a:solidFill>
                  <a:schemeClr val="tx1"/>
                </a:solidFill>
                <a:latin typeface="+mn-lt"/>
              </a:rPr>
              <a:t>DATA </a:t>
            </a:r>
            <a:endParaRPr sz="2300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300" i="1" dirty="0">
                <a:solidFill>
                  <a:schemeClr val="tx1"/>
                </a:solidFill>
                <a:latin typeface="+mn-lt"/>
              </a:rPr>
              <a:t>are the facts, the measurements, the building blocks</a:t>
            </a:r>
            <a:endParaRPr sz="2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191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300" i="1" dirty="0">
                <a:solidFill>
                  <a:schemeClr val="tx1"/>
                </a:solidFill>
                <a:latin typeface="+mn-lt"/>
              </a:rPr>
              <a:t>INFORMATION</a:t>
            </a:r>
            <a:endParaRPr sz="2300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300" i="1" dirty="0">
                <a:solidFill>
                  <a:schemeClr val="tx1"/>
                </a:solidFill>
                <a:latin typeface="+mn-lt"/>
              </a:rPr>
              <a:t>data that has been interpreted, modeled or synthesized to answer specific questions or for particular applications   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300" dirty="0">
                <a:solidFill>
                  <a:schemeClr val="tx1"/>
                </a:solidFill>
                <a:latin typeface="+mn-lt"/>
              </a:rPr>
            </a:br>
            <a:endParaRPr sz="2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866339"/>
            <a:ext cx="3518820" cy="2442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4204620"/>
            <a:ext cx="4081463" cy="185793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2"/>
          <p:cNvSpPr/>
          <p:nvPr/>
        </p:nvSpPr>
        <p:spPr>
          <a:xfrm>
            <a:off x="3786188" y="5257800"/>
            <a:ext cx="862012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25400" cap="flat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811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0" y="64167"/>
            <a:ext cx="8540554" cy="6715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5812" y="5230955"/>
            <a:ext cx="3251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 courtesy of Christi Bode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6" y="6126163"/>
            <a:ext cx="1517330" cy="54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87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+mj-lt"/>
              </a:rPr>
              <a:t>Tremendous progress on a multiyear effort</a:t>
            </a:r>
            <a:endParaRPr lang="en-US" sz="33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21" y="979906"/>
            <a:ext cx="8229600" cy="5736389"/>
          </a:xfrm>
        </p:spPr>
        <p:txBody>
          <a:bodyPr>
            <a:noAutofit/>
          </a:bodyPr>
          <a:lstStyle/>
          <a:p>
            <a:pPr fontAlgn="base"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Identified </a:t>
            </a:r>
            <a:r>
              <a:rPr lang="en-US" sz="1600" dirty="0">
                <a:latin typeface="+mn-lt"/>
              </a:rPr>
              <a:t>preliminary Key Data from data </a:t>
            </a:r>
            <a:r>
              <a:rPr lang="en-US" sz="1600" dirty="0" smtClean="0">
                <a:latin typeface="+mn-lt"/>
              </a:rPr>
              <a:t>inventory </a:t>
            </a:r>
            <a:r>
              <a:rPr lang="en-US" sz="1600" dirty="0">
                <a:latin typeface="+mn-lt"/>
              </a:rPr>
              <a:t>for selection of initial data sets for upload to online water data service, </a:t>
            </a:r>
          </a:p>
          <a:p>
            <a:pPr fontAlgn="base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Developed Draft Key Data Criteria based on the New Mexico Office of the State Engineer’s 2018 State Water Plan and NM First Town Hall (2017, Albuquerque) on water planning; and</a:t>
            </a:r>
          </a:p>
          <a:p>
            <a:pPr fontAlgn="base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Set up a team that is developing a robust Key Data and Tool selection process based on User and Technical group </a:t>
            </a:r>
            <a:r>
              <a:rPr lang="en-US" sz="1600" dirty="0" smtClean="0">
                <a:latin typeface="+mn-lt"/>
              </a:rPr>
              <a:t>inputs.</a:t>
            </a:r>
          </a:p>
          <a:p>
            <a:pPr fontAlgn="base"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Defined </a:t>
            </a:r>
            <a:r>
              <a:rPr lang="en-US" sz="1600" dirty="0">
                <a:latin typeface="+mn-lt"/>
              </a:rPr>
              <a:t>focus of this activity to address essential descriptions (metadata) of data, rather than data collection (i.e. sampling) procedures; </a:t>
            </a:r>
            <a:endParaRPr lang="en-US" sz="1600" dirty="0" smtClean="0">
              <a:latin typeface="+mn-lt"/>
            </a:endParaRPr>
          </a:p>
          <a:p>
            <a:pPr fontAlgn="base"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Initiated </a:t>
            </a:r>
            <a:r>
              <a:rPr lang="en-US" sz="1600" dirty="0">
                <a:latin typeface="+mn-lt"/>
              </a:rPr>
              <a:t>development of water data standards through the technical work group, </a:t>
            </a:r>
            <a:r>
              <a:rPr lang="en-US" sz="1600" dirty="0" smtClean="0">
                <a:latin typeface="+mn-lt"/>
              </a:rPr>
              <a:t>and </a:t>
            </a:r>
          </a:p>
          <a:p>
            <a:pPr fontAlgn="base"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Created </a:t>
            </a:r>
            <a:r>
              <a:rPr lang="en-US" sz="1600" dirty="0">
                <a:latin typeface="+mn-lt"/>
              </a:rPr>
              <a:t>metadata form for uniform data identification and searching.</a:t>
            </a:r>
          </a:p>
          <a:p>
            <a:pPr fontAlgn="base"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Interviewed </a:t>
            </a:r>
            <a:r>
              <a:rPr lang="en-US" sz="1600" dirty="0">
                <a:latin typeface="+mn-lt"/>
              </a:rPr>
              <a:t>several platform providers and experts; selected the initial water data software/platform (CKAN),</a:t>
            </a:r>
          </a:p>
          <a:p>
            <a:pPr fontAlgn="base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Contracted with University of New Mexico’s Earth Data Analysis Center to provide data service set up and IT support, and</a:t>
            </a:r>
          </a:p>
          <a:p>
            <a:pPr fontAlgn="base"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Launched initial Water Data Service with map and preliminary data catalog (newmexicowaterdata.org).</a:t>
            </a:r>
          </a:p>
          <a:p>
            <a:pPr fontAlgn="base"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Acquired </a:t>
            </a:r>
            <a:r>
              <a:rPr lang="en-US" sz="1600" dirty="0">
                <a:latin typeface="+mn-lt"/>
              </a:rPr>
              <a:t>an inventory of “available” NM data from Internet of Water, and</a:t>
            </a:r>
          </a:p>
          <a:p>
            <a:pPr fontAlgn="base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Performed initial inventory of digitally available and unavailable water data from New Mexico state agencies.</a:t>
            </a:r>
          </a:p>
          <a:p>
            <a:pPr>
              <a:buSzPct val="100000"/>
            </a:pP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1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;p14"/>
          <p:cNvSpPr/>
          <p:nvPr/>
        </p:nvSpPr>
        <p:spPr>
          <a:xfrm>
            <a:off x="2308602" y="2133600"/>
            <a:ext cx="4116912" cy="3267772"/>
          </a:xfrm>
          <a:prstGeom prst="triangle">
            <a:avLst>
              <a:gd name="adj" fmla="val 50000"/>
            </a:avLst>
          </a:prstGeom>
          <a:solidFill>
            <a:srgbClr val="D0EDF5"/>
          </a:solidFill>
          <a:ln w="25400" cap="flat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" name="Google Shape;195;p14"/>
          <p:cNvSpPr/>
          <p:nvPr/>
        </p:nvSpPr>
        <p:spPr>
          <a:xfrm>
            <a:off x="3061862" y="4008291"/>
            <a:ext cx="2610391" cy="101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IMPLEMENTATION TEAM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Stacy Timmons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NMBGMR, ISC, SNL</a:t>
            </a:r>
            <a:endParaRPr sz="1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Initial Tasks:</a:t>
            </a:r>
            <a:r>
              <a:rPr lang="en-U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Provide oversight, convene and organize groups, guide strategy and direction, assist with finance / procurement, reporting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" name="Google Shape;196;p14"/>
          <p:cNvSpPr/>
          <p:nvPr/>
        </p:nvSpPr>
        <p:spPr>
          <a:xfrm>
            <a:off x="2080806" y="681374"/>
            <a:ext cx="4960074" cy="161044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DIRECTING AGENCIES TEAM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Agencies in legislation (or directly related) that collect, publish, and maintain data, </a:t>
            </a:r>
            <a:r>
              <a:rPr lang="en-US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and</a:t>
            </a:r>
            <a:r>
              <a:rPr lang="en-US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will work to integrate data and implement water data standards.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Initial Tasks: </a:t>
            </a:r>
            <a:r>
              <a:rPr lang="en-US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Help set goals and metrics, determine priority needs and key data, assist with communications and data inventory in agency, help with reporting</a:t>
            </a:r>
            <a:endParaRPr dirty="0"/>
          </a:p>
        </p:txBody>
      </p:sp>
      <p:sp>
        <p:nvSpPr>
          <p:cNvPr id="7" name="Google Shape;197;p14"/>
          <p:cNvSpPr/>
          <p:nvPr/>
        </p:nvSpPr>
        <p:spPr>
          <a:xfrm>
            <a:off x="5181600" y="5443282"/>
            <a:ext cx="3810000" cy="1384995"/>
          </a:xfrm>
          <a:prstGeom prst="rect">
            <a:avLst/>
          </a:prstGeom>
          <a:solidFill>
            <a:srgbClr val="AEB1C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DATA USERS WORK GROUP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Stakeholder and data users, may include water planners, water managers, policy makers, researchers</a:t>
            </a:r>
            <a:endParaRPr sz="1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Initial Tasks:</a:t>
            </a:r>
            <a:r>
              <a:rPr lang="en-US"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Articulate users needs, provide recommendations and feedback, develop use case scenarios.</a:t>
            </a:r>
            <a:endParaRPr sz="14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198;p14"/>
          <p:cNvSpPr/>
          <p:nvPr/>
        </p:nvSpPr>
        <p:spPr>
          <a:xfrm>
            <a:off x="228600" y="5443282"/>
            <a:ext cx="3962400" cy="1384995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TECHNICAL WORK GROUP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Technical staff or researchers that collect, publish, and maintain data. Research, database, IT or GIS roles.</a:t>
            </a:r>
            <a:endParaRPr sz="1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Initial Tasks</a:t>
            </a:r>
            <a:r>
              <a:rPr lang="en-US" sz="1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Guide development of data standards, help evaluate technical needs/software, help complete data inventory, share and maintain data</a:t>
            </a:r>
            <a:endParaRPr sz="1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" name="Google Shape;199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0" y="2791052"/>
            <a:ext cx="829628" cy="8246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01;p14"/>
          <p:cNvSpPr txBox="1"/>
          <p:nvPr/>
        </p:nvSpPr>
        <p:spPr>
          <a:xfrm>
            <a:off x="5672253" y="2667000"/>
            <a:ext cx="331934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u="sng" dirty="0">
                <a:latin typeface="Arial Narrow"/>
                <a:ea typeface="Arial Narrow"/>
                <a:cs typeface="Arial Narrow"/>
                <a:sym typeface="Arial Narrow"/>
              </a:rPr>
              <a:t>With support from: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latin typeface="Arial Narrow"/>
                <a:ea typeface="Arial Narrow"/>
                <a:cs typeface="Arial Narrow"/>
                <a:sym typeface="Arial Narrow"/>
              </a:rPr>
              <a:t>Internet of Water, at Duke University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latin typeface="Arial Narrow"/>
                <a:ea typeface="Arial Narrow"/>
                <a:cs typeface="Arial Narrow"/>
                <a:sym typeface="Arial Narrow"/>
              </a:rPr>
              <a:t>Sandia National Laboratories </a:t>
            </a:r>
            <a:endParaRPr lang="en-US" sz="1800" i="1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latin typeface="Arial Narrow"/>
                <a:sym typeface="Arial Narrow"/>
              </a:rPr>
              <a:t>Earth Data Analysis Center, UNM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Google Shape;201;p14"/>
          <p:cNvSpPr txBox="1"/>
          <p:nvPr/>
        </p:nvSpPr>
        <p:spPr>
          <a:xfrm>
            <a:off x="7086600" y="681374"/>
            <a:ext cx="186967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 smtClean="0">
                <a:latin typeface="Arial Narrow"/>
                <a:sym typeface="Arial Narrow"/>
              </a:rPr>
              <a:t>NMBGMR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 smtClean="0">
                <a:latin typeface="Arial Narrow"/>
                <a:sym typeface="Arial Narrow"/>
              </a:rPr>
              <a:t>NM ISC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 smtClean="0">
                <a:latin typeface="Arial Narrow"/>
                <a:sym typeface="Arial Narrow"/>
              </a:rPr>
              <a:t>NM OSE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 smtClean="0">
                <a:latin typeface="Arial Narrow"/>
                <a:sym typeface="Arial Narrow"/>
              </a:rPr>
              <a:t>NMED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 smtClean="0">
                <a:latin typeface="Arial Narrow"/>
                <a:sym typeface="Arial Narrow"/>
              </a:rPr>
              <a:t>EMNRD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 smtClean="0">
                <a:latin typeface="Arial Narrow"/>
                <a:sym typeface="Arial Narrow"/>
              </a:rPr>
              <a:t>NMDGF</a:t>
            </a:r>
            <a:endParaRPr sz="16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512" y="831015"/>
            <a:ext cx="1941547" cy="4351338"/>
          </a:xfrm>
        </p:spPr>
        <p:txBody>
          <a:bodyPr>
            <a:normAutofit/>
          </a:bodyPr>
          <a:lstStyle/>
          <a:p>
            <a:pPr fontAlgn="base"/>
            <a:r>
              <a:rPr lang="en-US" sz="1900" dirty="0" smtClean="0"/>
              <a:t>Established governance for effort</a:t>
            </a:r>
          </a:p>
          <a:p>
            <a:pPr fontAlgn="base"/>
            <a:r>
              <a:rPr lang="en-US" sz="1900" dirty="0" smtClean="0"/>
              <a:t>Implementation </a:t>
            </a:r>
            <a:r>
              <a:rPr lang="en-US" sz="1900" dirty="0"/>
              <a:t>team established </a:t>
            </a:r>
            <a:endParaRPr lang="en-US" sz="1900" dirty="0" smtClean="0"/>
          </a:p>
          <a:p>
            <a:pPr fontAlgn="base"/>
            <a:r>
              <a:rPr lang="en-US" sz="1900" dirty="0" smtClean="0"/>
              <a:t>Hired staff </a:t>
            </a:r>
            <a:r>
              <a:rPr lang="en-US" sz="1900" dirty="0"/>
              <a:t>to </a:t>
            </a:r>
            <a:r>
              <a:rPr lang="en-US" sz="1900" dirty="0" smtClean="0"/>
              <a:t>support convening </a:t>
            </a:r>
            <a:r>
              <a:rPr lang="en-US" sz="1900" dirty="0"/>
              <a:t>tasks </a:t>
            </a:r>
            <a:endParaRPr lang="en-US" sz="1900" dirty="0" smtClean="0"/>
          </a:p>
          <a:p>
            <a:pPr fontAlgn="base"/>
            <a:r>
              <a:rPr lang="en-US" sz="1900" dirty="0" smtClean="0"/>
              <a:t>Developed </a:t>
            </a:r>
            <a:r>
              <a:rPr lang="en-US" sz="1900" dirty="0"/>
              <a:t>vision and goals for long-term success 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18923" y="-356588"/>
            <a:ext cx="7886700" cy="1325563"/>
          </a:xfrm>
        </p:spPr>
        <p:txBody>
          <a:bodyPr/>
          <a:lstStyle/>
          <a:p>
            <a:r>
              <a:rPr lang="en-US" dirty="0" smtClean="0"/>
              <a:t>Governance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901</Words>
  <Application>Microsoft Office PowerPoint</Application>
  <PresentationFormat>On-screen Show (4:3)</PresentationFormat>
  <Paragraphs>226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Cambria</vt:lpstr>
      <vt:lpstr>Office Theme</vt:lpstr>
      <vt:lpstr>1_Office Theme</vt:lpstr>
      <vt:lpstr> Water data &amp; resilience</vt:lpstr>
      <vt:lpstr>2004: Rio Hondo shortage sharing – Data!</vt:lpstr>
      <vt:lpstr>2013: A story of water data in Magdalena</vt:lpstr>
      <vt:lpstr>Water Data Act becomes law! (NMSA 1978, § 72-4B)</vt:lpstr>
      <vt:lpstr>What is water data?</vt:lpstr>
      <vt:lpstr>Data vs. Information</vt:lpstr>
      <vt:lpstr>PowerPoint Presentation</vt:lpstr>
      <vt:lpstr>Tremendous progress on a multiyear effort</vt:lpstr>
      <vt:lpstr>Governance </vt:lpstr>
      <vt:lpstr>Stakeholder engagement</vt:lpstr>
      <vt:lpstr>newmexicowaterdata.org</vt:lpstr>
      <vt:lpstr>Future of NM Water Data</vt:lpstr>
      <vt:lpstr>What can data do to build water resilience? </vt:lpstr>
      <vt:lpstr>As we set goals of resilience, it can help drive our water data priorities </vt:lpstr>
      <vt:lpstr>Stacy.Timmons@nmt.edu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data &amp; resilience</dc:title>
  <dc:creator>Stacy Timmons</dc:creator>
  <cp:lastModifiedBy>Stacy Timmons</cp:lastModifiedBy>
  <cp:revision>30</cp:revision>
  <cp:lastPrinted>2020-01-08T22:11:09Z</cp:lastPrinted>
  <dcterms:created xsi:type="dcterms:W3CDTF">2020-01-08T15:28:51Z</dcterms:created>
  <dcterms:modified xsi:type="dcterms:W3CDTF">2020-01-09T15:52:52Z</dcterms:modified>
</cp:coreProperties>
</file>