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3"/>
  </p:notesMasterIdLst>
  <p:sldIdLst>
    <p:sldId id="257" r:id="rId2"/>
    <p:sldId id="376" r:id="rId3"/>
    <p:sldId id="374" r:id="rId4"/>
    <p:sldId id="258" r:id="rId5"/>
    <p:sldId id="375" r:id="rId6"/>
    <p:sldId id="266" r:id="rId7"/>
    <p:sldId id="267" r:id="rId8"/>
    <p:sldId id="661" r:id="rId9"/>
    <p:sldId id="662" r:id="rId10"/>
    <p:sldId id="270" r:id="rId11"/>
    <p:sldId id="66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413" y="3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03E62-2F44-420E-83A9-828E1FD461D0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BC930-B828-42E7-9AEE-F8F42789E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2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C5C7-035C-467F-B70D-C3C05CBCBB33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2D2-B283-49D6-8118-6A7D4671E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90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7026-6ED5-4828-9DAC-7D34540A0A2C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2D2-B283-49D6-8118-6A7D4671E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52F2E-C00B-41F9-89FF-353B9292A7D2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2D2-B283-49D6-8118-6A7D4671E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2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C31D-CE29-4095-860B-F5F16E3818CD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2D2-B283-49D6-8118-6A7D4671E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84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22FAE-5F68-4AE6-8831-ACEA73A57619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2D2-B283-49D6-8118-6A7D4671E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2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A7CD-8B62-4FBE-ABD0-170BE190B043}" type="datetime1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2D2-B283-49D6-8118-6A7D4671E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1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B771-F2EA-4506-87F5-20043CC0CA51}" type="datetime1">
              <a:rPr lang="en-US" smtClean="0"/>
              <a:t>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2D2-B283-49D6-8118-6A7D4671E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25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85BE-1EBC-4E23-B3EB-8543408F78CA}" type="datetime1">
              <a:rPr lang="en-US" smtClean="0"/>
              <a:t>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2D2-B283-49D6-8118-6A7D4671E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97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6819-0023-475C-B044-B300C1A6EF41}" type="datetime1">
              <a:rPr lang="en-US" smtClean="0"/>
              <a:t>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2D2-B283-49D6-8118-6A7D4671E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05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8DCFD-000E-480A-807D-D3E1D5D6069B}" type="datetime1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2D2-B283-49D6-8118-6A7D4671E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1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943DD-2485-4A8F-BF74-86FBE342F092}" type="datetime1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2D2-B283-49D6-8118-6A7D4671E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34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AF662-246C-4393-A8EE-E3982D1A756E}" type="datetime1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2A2D2-B283-49D6-8118-6A7D4671E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5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rriam-webster.com/dictionary" TargetMode="External"/><Relationship Id="rId2" Type="http://schemas.openxmlformats.org/officeDocument/2006/relationships/hyperlink" Target="https://www.merriam-webster.com/dictionary/resilien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ain, grass, outdoor, scene&#10;&#10;Description automatically generated">
            <a:extLst>
              <a:ext uri="{FF2B5EF4-FFF2-40B4-BE49-F238E27FC236}">
                <a16:creationId xmlns:a16="http://schemas.microsoft.com/office/drawing/2014/main" id="{DEA9879A-7060-40DE-9107-1B2E324AD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863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F178C6-EFA4-47E5-80E0-E8F3D12B8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36840"/>
            <a:ext cx="7772400" cy="1192648"/>
          </a:xfrm>
        </p:spPr>
        <p:txBody>
          <a:bodyPr>
            <a:normAutofit/>
          </a:bodyPr>
          <a:lstStyle/>
          <a:p>
            <a:r>
              <a:rPr lang="en-US" sz="3600" dirty="0"/>
              <a:t>Resilient Water Management in Practice:</a:t>
            </a:r>
            <a:br>
              <a:rPr lang="en-US" sz="3600" dirty="0"/>
            </a:br>
            <a:r>
              <a:rPr lang="en-US" sz="3600" dirty="0"/>
              <a:t>A Lower Rio Grande Perspective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781BF3-688C-4C8F-A81E-F1615080F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105400"/>
            <a:ext cx="6400800" cy="1752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J. Phillip King, PE,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Professor and Associate Department Head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Department of Civil Engineering, New Mexico State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Consultant, Elephant Butte Irrigation District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jpking@nmsu.edu</a:t>
            </a:r>
          </a:p>
          <a:p>
            <a:r>
              <a:rPr lang="en-US" sz="1800" dirty="0"/>
              <a:t>9 January 2019</a:t>
            </a:r>
          </a:p>
        </p:txBody>
      </p:sp>
      <p:pic>
        <p:nvPicPr>
          <p:cNvPr id="7170" name="Picture 2" descr="Image result for nmsu logo">
            <a:extLst>
              <a:ext uri="{FF2B5EF4-FFF2-40B4-BE49-F238E27FC236}">
                <a16:creationId xmlns:a16="http://schemas.microsoft.com/office/drawing/2014/main" id="{B23E2287-B8CB-4ACE-8F07-3B35BD24C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94" y="5523203"/>
            <a:ext cx="1168304" cy="93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814392-00C9-4F75-9DFE-C064772917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680" y="5527843"/>
            <a:ext cx="1246326" cy="99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51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7C12C-2E55-47C8-ADF7-7ACE96C58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920" y="365126"/>
            <a:ext cx="506443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Depletion Reduction – A tough pill to swallow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2AFE2-859A-44FE-B72C-B68C70381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0920" y="1825625"/>
            <a:ext cx="5064429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Lower water use crops – market driven</a:t>
            </a:r>
          </a:p>
          <a:p>
            <a:r>
              <a:rPr lang="en-US" dirty="0"/>
              <a:t>Deficit Irrigation – reduced yield</a:t>
            </a:r>
          </a:p>
          <a:p>
            <a:r>
              <a:rPr lang="en-US" dirty="0"/>
              <a:t>Fallowing – reduced production, lost revenue</a:t>
            </a:r>
          </a:p>
          <a:p>
            <a:pPr lvl="1"/>
            <a:r>
              <a:rPr lang="en-US" dirty="0"/>
              <a:t>Voluntary fallowing</a:t>
            </a:r>
          </a:p>
          <a:p>
            <a:pPr lvl="1"/>
            <a:r>
              <a:rPr lang="en-US" dirty="0"/>
              <a:t>FDR reduction</a:t>
            </a:r>
          </a:p>
          <a:p>
            <a:pPr lvl="1"/>
            <a:r>
              <a:rPr lang="en-US" dirty="0"/>
              <a:t>Paid rotational fallowing</a:t>
            </a:r>
          </a:p>
          <a:p>
            <a:pPr lvl="1"/>
            <a:r>
              <a:rPr lang="en-US" dirty="0"/>
              <a:t>Buy &amp; Dry permanent fallowing</a:t>
            </a:r>
          </a:p>
          <a:p>
            <a:pPr lvl="1"/>
            <a:r>
              <a:rPr lang="en-US" dirty="0"/>
              <a:t>Effects of fallowing on viability of agriculture as an industry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4210C3-69F6-4138-B4A0-10A1DB0A269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t="864" r="2019" b="864"/>
          <a:stretch/>
        </p:blipFill>
        <p:spPr bwMode="auto">
          <a:xfrm>
            <a:off x="0" y="0"/>
            <a:ext cx="3260993" cy="685800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2273E4-166E-4DF6-B9A5-AF04AEEA1B62}"/>
              </a:ext>
            </a:extLst>
          </p:cNvPr>
          <p:cNvSpPr txBox="1"/>
          <p:nvPr/>
        </p:nvSpPr>
        <p:spPr>
          <a:xfrm>
            <a:off x="93946" y="5304959"/>
            <a:ext cx="734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Z. Samani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EB124-6496-4D86-9742-1BAA427C3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2D2-B283-49D6-8118-6A7D4671E9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20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06E47-3CD1-41AF-8F1F-A94E8307F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 Line: No crisis should go to waste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384D4-5E34-45A0-BCFF-088B89CBA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Vicious circle, litigation, internal disputes may finally be bad enough to get something done</a:t>
            </a:r>
          </a:p>
          <a:p>
            <a:r>
              <a:rPr lang="en-US" dirty="0"/>
              <a:t>Planning for resiliency must be adaptive, and sufficiently effective to avoid “deformation or rupture.”</a:t>
            </a:r>
          </a:p>
          <a:p>
            <a:r>
              <a:rPr lang="en-US" dirty="0"/>
              <a:t>Increasing pressure on resources requires increasingly intelligent and creative management</a:t>
            </a:r>
          </a:p>
          <a:p>
            <a:r>
              <a:rPr lang="en-US" dirty="0"/>
              <a:t>Stay tuned …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5B9D7-FE41-4424-96DB-E84098702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2D2-B283-49D6-8118-6A7D4671E9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5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A61F-4003-4704-8E47-2A98D8D0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Resilient</a:t>
            </a:r>
            <a:r>
              <a:rPr lang="en-US" dirty="0"/>
              <a:t> </a:t>
            </a:r>
            <a:r>
              <a:rPr lang="en-US" sz="3600" i="1" dirty="0"/>
              <a:t>/</a:t>
            </a:r>
            <a:r>
              <a:rPr lang="en-US" sz="3600" i="1" dirty="0" err="1"/>
              <a:t>ri</a:t>
            </a:r>
            <a:r>
              <a:rPr lang="en-US" sz="3600" i="1" dirty="0"/>
              <a:t>-ˈ</a:t>
            </a:r>
            <a:r>
              <a:rPr lang="en-US" sz="3600" i="1" dirty="0" err="1"/>
              <a:t>zil-yənt</a:t>
            </a:r>
            <a:r>
              <a:rPr lang="en-US" sz="3600" i="1" dirty="0"/>
              <a:t>/ adjective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98DAB-A5C8-45C8-8D96-8739C2873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US" b="1" dirty="0"/>
              <a:t>: </a:t>
            </a:r>
            <a:r>
              <a:rPr lang="en-US" dirty="0"/>
              <a:t>characterized or marked by resilience: such as</a:t>
            </a:r>
          </a:p>
          <a:p>
            <a:pPr marL="0" indent="0" fontAlgn="base">
              <a:buNone/>
            </a:pPr>
            <a:r>
              <a:rPr lang="en-US" b="1" dirty="0"/>
              <a:t>a: </a:t>
            </a:r>
            <a:r>
              <a:rPr lang="en-US" dirty="0"/>
              <a:t>capable of withstanding shock without permanent deformation or rupture</a:t>
            </a:r>
          </a:p>
          <a:p>
            <a:pPr marL="0" indent="0" fontAlgn="base">
              <a:buNone/>
            </a:pPr>
            <a:r>
              <a:rPr lang="en-US" b="1" dirty="0"/>
              <a:t>b: </a:t>
            </a:r>
            <a:r>
              <a:rPr lang="en-US" dirty="0"/>
              <a:t>tending to recover from or adjust easily to misfortune or change*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53ABE-D7B9-4C12-B50C-C62CA714E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2D2-B283-49D6-8118-6A7D4671E97A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D3C869-E0F5-481A-A277-C2AB4D63DDA6}"/>
              </a:ext>
            </a:extLst>
          </p:cNvPr>
          <p:cNvSpPr txBox="1"/>
          <p:nvPr/>
        </p:nvSpPr>
        <p:spPr>
          <a:xfrm>
            <a:off x="5320698" y="6196483"/>
            <a:ext cx="3315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*Merriam Webster </a:t>
            </a:r>
            <a:r>
              <a:rPr lang="en-US" sz="900" dirty="0">
                <a:hlinkClick r:id="rId3"/>
              </a:rPr>
              <a:t>https://www.merriam-webster.com/dictionary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97010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F56D9-9177-4D34-A35F-C2225AE61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Question: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ECB3F8-1FB3-4CBB-AD4A-F0E6354E6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8519" y="1435210"/>
            <a:ext cx="2988281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Q: Do you really want to hear from a Lower Rio Grande guy about Resilient Water Management in Practice?</a:t>
            </a:r>
          </a:p>
          <a:p>
            <a:pPr marL="0" indent="0">
              <a:buNone/>
            </a:pPr>
            <a:r>
              <a:rPr lang="en-US" dirty="0"/>
              <a:t>A: Yes. We have seen shock, misfortune, and change. We are adapting because things are getting bad enough.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6DC122-D0B9-4D79-80EA-B1CEBF4B1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2D2-B283-49D6-8118-6A7D4671E97A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B28A1-D0F9-45AE-95F8-941F294FC4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5210"/>
            <a:ext cx="6021788" cy="451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2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E2582-D7FB-48C3-B3BA-B6274C713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facing LRG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3E6AB-1C27-4A79-ABB1-1506B5334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50" y="1419367"/>
            <a:ext cx="78867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Multidecadal drought</a:t>
            </a:r>
          </a:p>
          <a:p>
            <a:r>
              <a:rPr lang="en-US" dirty="0"/>
              <a:t>Increasingly arid climate</a:t>
            </a:r>
          </a:p>
          <a:p>
            <a:r>
              <a:rPr lang="en-US" dirty="0"/>
              <a:t>Hydrologic effects of drought and climate change passed disproportionally downstream</a:t>
            </a:r>
          </a:p>
          <a:p>
            <a:r>
              <a:rPr lang="en-US" dirty="0"/>
              <a:t>State law adjudicates to highest year’s use</a:t>
            </a:r>
          </a:p>
          <a:p>
            <a:r>
              <a:rPr lang="en-US" dirty="0"/>
              <a:t>Adjudication doesn’t establish resiliency – it tells people in what order they will be cut off</a:t>
            </a:r>
          </a:p>
          <a:p>
            <a:r>
              <a:rPr lang="en-US" dirty="0"/>
              <a:t>Municipal and Industrial water use on an increasing trend</a:t>
            </a:r>
          </a:p>
          <a:p>
            <a:r>
              <a:rPr lang="en-US" dirty="0"/>
              <a:t>Agriculture is getting more efficient and higher in unit area depletion – also higher yields and more revenue</a:t>
            </a:r>
          </a:p>
          <a:p>
            <a:r>
              <a:rPr lang="en-US" dirty="0"/>
              <a:t>Depletion reduction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E7A45-8134-4CD0-A339-26A6E3C3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2D2-B283-49D6-8118-6A7D4671E97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00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5880C-25DF-4E8F-9B56-55C48A057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Vicious Circle: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58DBD-6663-4A5D-8312-95A3F8512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Short surface water supply leads to reduced aquifer recharge and more groundwater pumping in agricultural and M&amp;I systems – a “Double Whammy” on the groundwater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Impaired groundwater system leads to greater surface water losses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Greater surface water loss leads to reduced surface water supply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GOTO 1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5AF62-AD2D-4723-843E-79A60B31E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2D2-B283-49D6-8118-6A7D4671E9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40" y="462769"/>
            <a:ext cx="8675360" cy="6303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1658" y="5515692"/>
            <a:ext cx="162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Annual Release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Storage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9552" y="1200871"/>
            <a:ext cx="1324337" cy="52322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1916-1950:</a:t>
            </a:r>
          </a:p>
          <a:p>
            <a:pPr algn="ctr"/>
            <a:r>
              <a:rPr lang="en-US" sz="1400" dirty="0"/>
              <a:t>Plentiful Supply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96451" y="1200871"/>
            <a:ext cx="1018227" cy="52322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1951-1978:</a:t>
            </a:r>
          </a:p>
          <a:p>
            <a:pPr algn="ctr"/>
            <a:r>
              <a:rPr lang="en-US" sz="1400" dirty="0"/>
              <a:t>Drought 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04729" y="1205988"/>
            <a:ext cx="1222322" cy="52322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1979-2002:</a:t>
            </a:r>
          </a:p>
          <a:p>
            <a:pPr algn="ctr"/>
            <a:r>
              <a:rPr lang="en-US" sz="1400" dirty="0"/>
              <a:t>The Wet Years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03119" y="1200871"/>
            <a:ext cx="1018227" cy="52322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2002-2017:</a:t>
            </a:r>
          </a:p>
          <a:p>
            <a:pPr algn="ctr"/>
            <a:r>
              <a:rPr lang="en-US" sz="1400" dirty="0"/>
              <a:t>Drought II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26374" y="226983"/>
            <a:ext cx="6159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Rio Grande Project Hydrologic History: Elephant Butte Reservoir</a:t>
            </a:r>
          </a:p>
        </p:txBody>
      </p:sp>
    </p:spTree>
    <p:extLst>
      <p:ext uri="{BB962C8B-B14F-4D97-AF65-F5344CB8AC3E}">
        <p14:creationId xmlns:p14="http://schemas.microsoft.com/office/powerpoint/2010/main" val="2621960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3450" y="134362"/>
            <a:ext cx="817695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Groundwater Elevation in the Mesilla Valley</a:t>
            </a:r>
            <a:r>
              <a:rPr lang="en-US" sz="2800"/>
              <a:t>, 1946-2015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733598" y="6485974"/>
            <a:ext cx="2295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Peggy Johnson, </a:t>
            </a:r>
            <a:r>
              <a:rPr lang="en-US" sz="1200" dirty="0" err="1"/>
              <a:t>NMT</a:t>
            </a:r>
            <a:r>
              <a:rPr lang="en-US" sz="1200" dirty="0"/>
              <a:t>/</a:t>
            </a:r>
            <a:r>
              <a:rPr lang="en-US" sz="1200" dirty="0" err="1"/>
              <a:t>NMBG</a:t>
            </a:r>
            <a:r>
              <a:rPr lang="en-US" sz="1200" dirty="0"/>
              <a:t>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907"/>
            <a:ext cx="9144000" cy="550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61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3169" y="3805243"/>
            <a:ext cx="23834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Tiered Status Indicators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1096" y="3188684"/>
            <a:ext cx="12710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Alternative </a:t>
            </a:r>
          </a:p>
          <a:p>
            <a:pPr algn="ctr"/>
            <a:r>
              <a:rPr lang="en-US" dirty="0"/>
              <a:t>Sources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4478" y="5305990"/>
            <a:ext cx="114640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Rotational</a:t>
            </a:r>
          </a:p>
          <a:p>
            <a:pPr algn="ctr"/>
            <a:r>
              <a:rPr lang="en-US" dirty="0"/>
              <a:t>Fallowing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9161" y="4740950"/>
            <a:ext cx="112678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Buy &amp; Dry</a:t>
            </a:r>
          </a:p>
          <a:p>
            <a:pPr algn="ctr"/>
            <a:r>
              <a:rPr lang="en-US" dirty="0"/>
              <a:t>Ag H2O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5961" y="4739062"/>
            <a:ext cx="8434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Offsets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83890" y="4739062"/>
            <a:ext cx="68159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FDR 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44840" y="4739062"/>
            <a:ext cx="7200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M&amp;I -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2039" y="4149376"/>
            <a:ext cx="6960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Desal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98029" y="4149376"/>
            <a:ext cx="15191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SW Treatment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17193" y="4149376"/>
            <a:ext cx="11176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Flood Cap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69058" y="4740950"/>
            <a:ext cx="13585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Aq</a:t>
            </a:r>
            <a:r>
              <a:rPr lang="en-US" dirty="0"/>
              <a:t> Recharge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58507" y="4740950"/>
            <a:ext cx="8659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Dir Use</a:t>
            </a:r>
          </a:p>
        </p:txBody>
      </p:sp>
      <p:cxnSp>
        <p:nvCxnSpPr>
          <p:cNvPr id="17" name="Elbow Connector 16"/>
          <p:cNvCxnSpPr>
            <a:stCxn id="8" idx="2"/>
            <a:endCxn id="6" idx="0"/>
          </p:cNvCxnSpPr>
          <p:nvPr/>
        </p:nvCxnSpPr>
        <p:spPr>
          <a:xfrm rot="16200000" flipH="1">
            <a:off x="1288881" y="5207191"/>
            <a:ext cx="197596" cy="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4" idx="2"/>
            <a:endCxn id="8" idx="0"/>
          </p:cNvCxnSpPr>
          <p:nvPr/>
        </p:nvCxnSpPr>
        <p:spPr>
          <a:xfrm rot="5400000">
            <a:off x="1614034" y="3948221"/>
            <a:ext cx="564487" cy="101719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4" idx="2"/>
            <a:endCxn id="10" idx="0"/>
          </p:cNvCxnSpPr>
          <p:nvPr/>
        </p:nvCxnSpPr>
        <p:spPr>
          <a:xfrm rot="16200000" flipH="1">
            <a:off x="2122631" y="4456817"/>
            <a:ext cx="564487" cy="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4" idx="2"/>
            <a:endCxn id="9" idx="0"/>
          </p:cNvCxnSpPr>
          <p:nvPr/>
        </p:nvCxnSpPr>
        <p:spPr>
          <a:xfrm rot="16200000" flipH="1">
            <a:off x="2632538" y="3946910"/>
            <a:ext cx="564487" cy="101981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174602" y="4149376"/>
            <a:ext cx="8274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Import</a:t>
            </a:r>
          </a:p>
        </p:txBody>
      </p:sp>
      <p:cxnSp>
        <p:nvCxnSpPr>
          <p:cNvPr id="33" name="Elbow Connector 32"/>
          <p:cNvCxnSpPr>
            <a:stCxn id="5" idx="2"/>
            <a:endCxn id="31" idx="0"/>
          </p:cNvCxnSpPr>
          <p:nvPr/>
        </p:nvCxnSpPr>
        <p:spPr>
          <a:xfrm rot="5400000">
            <a:off x="5135301" y="3288053"/>
            <a:ext cx="314361" cy="140828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5" idx="2"/>
            <a:endCxn id="11" idx="0"/>
          </p:cNvCxnSpPr>
          <p:nvPr/>
        </p:nvCxnSpPr>
        <p:spPr>
          <a:xfrm rot="5400000">
            <a:off x="5566157" y="3718909"/>
            <a:ext cx="314361" cy="54657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5" idx="2"/>
            <a:endCxn id="12" idx="0"/>
          </p:cNvCxnSpPr>
          <p:nvPr/>
        </p:nvCxnSpPr>
        <p:spPr>
          <a:xfrm rot="16200000" flipH="1">
            <a:off x="6169945" y="3661692"/>
            <a:ext cx="314361" cy="66100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>
            <a:stCxn id="5" idx="2"/>
            <a:endCxn id="13" idx="0"/>
          </p:cNvCxnSpPr>
          <p:nvPr/>
        </p:nvCxnSpPr>
        <p:spPr>
          <a:xfrm rot="16200000" flipH="1">
            <a:off x="6879131" y="2952506"/>
            <a:ext cx="314361" cy="207937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13" idx="2"/>
            <a:endCxn id="14" idx="0"/>
          </p:cNvCxnSpPr>
          <p:nvPr/>
        </p:nvCxnSpPr>
        <p:spPr>
          <a:xfrm rot="5400000">
            <a:off x="7601053" y="4266003"/>
            <a:ext cx="222242" cy="72765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13" idx="2"/>
            <a:endCxn id="15" idx="0"/>
          </p:cNvCxnSpPr>
          <p:nvPr/>
        </p:nvCxnSpPr>
        <p:spPr>
          <a:xfrm rot="16200000" flipH="1">
            <a:off x="8222618" y="4372089"/>
            <a:ext cx="222242" cy="51547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604484" y="1702308"/>
            <a:ext cx="144379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Resilient</a:t>
            </a:r>
          </a:p>
          <a:p>
            <a:pPr algn="ctr"/>
            <a:r>
              <a:rPr lang="en-US" dirty="0"/>
              <a:t>Water</a:t>
            </a:r>
          </a:p>
          <a:p>
            <a:pPr algn="ctr"/>
            <a:r>
              <a:rPr lang="en-US" dirty="0"/>
              <a:t>Management</a:t>
            </a:r>
          </a:p>
        </p:txBody>
      </p:sp>
      <p:cxnSp>
        <p:nvCxnSpPr>
          <p:cNvPr id="55" name="Elbow Connector 54"/>
          <p:cNvCxnSpPr>
            <a:stCxn id="50" idx="2"/>
            <a:endCxn id="5" idx="0"/>
          </p:cNvCxnSpPr>
          <p:nvPr/>
        </p:nvCxnSpPr>
        <p:spPr>
          <a:xfrm rot="16200000" flipH="1">
            <a:off x="4879979" y="2072040"/>
            <a:ext cx="563046" cy="167024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/>
          <p:nvPr/>
        </p:nvCxnSpPr>
        <p:spPr>
          <a:xfrm rot="5400000">
            <a:off x="6210502" y="4388621"/>
            <a:ext cx="222242" cy="48241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DB83C06-3BDE-42CC-A959-365B02E75330}"/>
              </a:ext>
            </a:extLst>
          </p:cNvPr>
          <p:cNvSpPr txBox="1"/>
          <p:nvPr/>
        </p:nvSpPr>
        <p:spPr>
          <a:xfrm>
            <a:off x="1478618" y="3176750"/>
            <a:ext cx="18467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GW Management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BF8B984D-E47B-41D1-A3D8-1931AC82E5B8}"/>
              </a:ext>
            </a:extLst>
          </p:cNvPr>
          <p:cNvCxnSpPr>
            <a:cxnSpLocks/>
            <a:stCxn id="50" idx="2"/>
            <a:endCxn id="37" idx="0"/>
          </p:cNvCxnSpPr>
          <p:nvPr/>
        </p:nvCxnSpPr>
        <p:spPr>
          <a:xfrm rot="5400000">
            <a:off x="3088625" y="1938994"/>
            <a:ext cx="551112" cy="192440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25">
            <a:extLst>
              <a:ext uri="{FF2B5EF4-FFF2-40B4-BE49-F238E27FC236}">
                <a16:creationId xmlns:a16="http://schemas.microsoft.com/office/drawing/2014/main" id="{158C1108-325E-4EF5-92A4-A07E4B1B07C6}"/>
              </a:ext>
            </a:extLst>
          </p:cNvPr>
          <p:cNvCxnSpPr>
            <a:cxnSpLocks/>
            <a:stCxn id="37" idx="2"/>
            <a:endCxn id="4" idx="0"/>
          </p:cNvCxnSpPr>
          <p:nvPr/>
        </p:nvCxnSpPr>
        <p:spPr>
          <a:xfrm rot="16200000" flipH="1">
            <a:off x="2273847" y="3674215"/>
            <a:ext cx="259161" cy="289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856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B2661-DDB9-4F2D-AD22-804CA578A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Tiered Status Indicators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7414E-AF60-4097-91EC-9C950EF8D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Groundwater Level Index</a:t>
            </a:r>
          </a:p>
          <a:p>
            <a:r>
              <a:rPr lang="en-US" dirty="0"/>
              <a:t>Diversion Ratio</a:t>
            </a:r>
          </a:p>
          <a:p>
            <a:pPr lvl="1"/>
            <a:r>
              <a:rPr lang="en-US" dirty="0"/>
              <a:t>Annual RGP Charged Diversions ÷ Caballo Release</a:t>
            </a:r>
          </a:p>
          <a:p>
            <a:r>
              <a:rPr lang="en-US" dirty="0"/>
              <a:t>Annual Release from Storage</a:t>
            </a:r>
          </a:p>
          <a:p>
            <a:r>
              <a:rPr lang="en-US" dirty="0"/>
              <a:t>Annual Allotment to EBID</a:t>
            </a:r>
          </a:p>
          <a:p>
            <a:r>
              <a:rPr lang="en-US" dirty="0"/>
              <a:t>They are all highly correlated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A7018-3D42-4820-9A69-87020F7CD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2D2-B283-49D6-8118-6A7D4671E9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8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1217</TotalTime>
  <Words>499</Words>
  <Application>Microsoft Office PowerPoint</Application>
  <PresentationFormat>On-screen Show (4:3)</PresentationFormat>
  <Paragraphs>91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Resilient Water Management in Practice: A Lower Rio Grande Perspective</vt:lpstr>
      <vt:lpstr>Resilient /ri-ˈzil-yənt/ adjective</vt:lpstr>
      <vt:lpstr>The Big Question:</vt:lpstr>
      <vt:lpstr>Challenges facing LRG</vt:lpstr>
      <vt:lpstr>The Vicious Circle:</vt:lpstr>
      <vt:lpstr>PowerPoint Presentation</vt:lpstr>
      <vt:lpstr>Groundwater Elevation in the Mesilla Valley, 1946-2015</vt:lpstr>
      <vt:lpstr>PowerPoint Presentation</vt:lpstr>
      <vt:lpstr>Potential Tiered Status Indicators</vt:lpstr>
      <vt:lpstr>Depletion Reduction – A tough pill to swallow</vt:lpstr>
      <vt:lpstr>Bottom Line: No crisis should go to waste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Water Conservation</dc:title>
  <dc:creator>James King</dc:creator>
  <cp:lastModifiedBy>James King</cp:lastModifiedBy>
  <cp:revision>48</cp:revision>
  <cp:lastPrinted>2019-07-31T12:59:00Z</cp:lastPrinted>
  <dcterms:created xsi:type="dcterms:W3CDTF">2019-07-31T09:40:31Z</dcterms:created>
  <dcterms:modified xsi:type="dcterms:W3CDTF">2020-01-09T14:07:58Z</dcterms:modified>
</cp:coreProperties>
</file>