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756" r:id="rId3"/>
    <p:sldMasterId id="2147483768" r:id="rId4"/>
  </p:sldMasterIdLst>
  <p:notesMasterIdLst>
    <p:notesMasterId r:id="rId27"/>
  </p:notesMasterIdLst>
  <p:sldIdLst>
    <p:sldId id="258" r:id="rId5"/>
    <p:sldId id="606" r:id="rId6"/>
    <p:sldId id="290" r:id="rId7"/>
    <p:sldId id="528" r:id="rId8"/>
    <p:sldId id="547" r:id="rId9"/>
    <p:sldId id="542" r:id="rId10"/>
    <p:sldId id="586" r:id="rId11"/>
    <p:sldId id="681" r:id="rId12"/>
    <p:sldId id="687" r:id="rId13"/>
    <p:sldId id="263" r:id="rId14"/>
    <p:sldId id="555" r:id="rId15"/>
    <p:sldId id="708" r:id="rId16"/>
    <p:sldId id="532" r:id="rId17"/>
    <p:sldId id="373" r:id="rId18"/>
    <p:sldId id="527" r:id="rId19"/>
    <p:sldId id="549" r:id="rId20"/>
    <p:sldId id="291" r:id="rId21"/>
    <p:sldId id="690" r:id="rId22"/>
    <p:sldId id="530" r:id="rId23"/>
    <p:sldId id="694" r:id="rId24"/>
    <p:sldId id="635" r:id="rId25"/>
    <p:sldId id="34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8"/>
    <p:restoredTop sz="94231" autoAdjust="0"/>
  </p:normalViewPr>
  <p:slideViewPr>
    <p:cSldViewPr snapToGrid="0" snapToObjects="1">
      <p:cViewPr varScale="1">
        <p:scale>
          <a:sx n="102" d="100"/>
          <a:sy n="102" d="100"/>
        </p:scale>
        <p:origin x="200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D9FAC-807E-A740-888E-E2A6411E7FA2}" type="datetimeFigureOut">
              <a:t>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51320-6802-A54F-B5C8-7F707D19213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>
            <a:prstTxWarp prst="textNoShape">
              <a:avLst/>
            </a:prstTxWarp>
          </a:bodyPr>
          <a:lstStyle/>
          <a:p>
            <a:pPr algn="r"/>
            <a:fld id="{487341F7-B880-E540-91B8-13FD03E8DAC9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A0140A-F379-7A4A-8F08-293DA63B450C}" type="slidenum">
              <a:rPr lang="en-US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39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>
            <a:prstTxWarp prst="textNoShape">
              <a:avLst/>
            </a:prstTxWarp>
          </a:bodyPr>
          <a:lstStyle/>
          <a:p>
            <a:pPr algn="r"/>
            <a:fld id="{1601467A-3593-9A43-97C1-17CA4C7B19F5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84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8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81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651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89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31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4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197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89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81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4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42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390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658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219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BDA4A01-4790-644D-90BB-584D03D2EDC5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CF1ED52-3ABF-C44C-AE19-FA4DAD8B4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1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0C24CDA-DBEB-2D42-86DF-A6F82304507E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3DE7534-F8AC-A940-B0C7-3F92DEB62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85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CEB1988-4180-894F-9B6B-0EAD1C700C62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D78BF6E-91D5-544A-A0A2-746DFD320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71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EAE917F-AE9D-EF4D-9544-5F9E659253E2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B3BE1F1-EEFC-7942-8D1C-2D0ABEE2D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72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4066E9B-3B52-8443-89E1-BC056A793EA1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FDCB5FA-39FE-934C-B920-0D3A10943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3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2B9D986-D181-4041-8740-7E9654F1CBA8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A153F4-BFAA-8A4C-9AD1-7CA7D4327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6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714B46B-4FAF-DC47-BEE0-B09BBC4E4E52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AD57B1-F674-8C46-B3C0-324ADFD49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34BFC4-B7AA-1D42-A957-0EC43321D1E5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32E7FF0-650F-1842-9BE9-3C418B8EA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6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8FB6C24-C91B-9D4B-9531-F7D417786BBB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069EAB9-750F-8E46-9253-A9EDD8E1D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4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D3BCF79-39A2-414F-BC7A-D7C9CA881D35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0CFD24F-C374-4048-B1C2-2F194202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02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03DE3AA-465A-5340-9974-8055AE33E7D0}" type="datetime1">
              <a:rPr lang="en-US"/>
              <a:pPr>
                <a:defRPr/>
              </a:pPr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0AF1E9-B413-3D48-92E0-DCF1D4F5B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35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5B5AD-DF87-994D-9C2E-A05414FE946B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6909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71F3C-A0BE-934D-A339-0DD3DC2F2A57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0672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7DF6A-86BF-E24D-A1B4-D1AC7D0091A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9239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2B7E-43FF-3545-A283-34AD7BE1266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1110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BF41F-4040-3A4B-9565-4E2B4FA8703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1877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500E3-080B-4443-A6BE-9B991938D27B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733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95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B3F4-C4C1-0A42-82F2-5443CF21110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4206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0233C-7753-1640-AEE9-93809F62609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8398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2886D-32D6-7448-8F91-5E283E39F49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0977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46F32-B6D0-CC44-BE24-CD86066BDECF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5382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4292E-FEF6-7F49-8A06-FEDE3A22938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389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8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EE6D5-A80E-8844-ABDD-6B6C1FE2739F}" type="datetimeFigureOut"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866C-27D0-EF42-92E2-411457791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BEE05A-2933-6546-B2A7-60D1AB48D9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1/3/20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FA6C1-895A-3248-9842-19F4D81D95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87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9343C-454F-DE45-AB2B-08148831C8A8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1/3/20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C81738-E4B1-CC46-BF84-F9CD0C315A0B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490C25-38B2-1943-9011-77DF71DDBD01}" type="slidenum"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9"/>
            <a:ext cx="8737600" cy="65499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How Clear is the Climate Change Crystal Ball?</a:t>
            </a:r>
            <a:endParaRPr lang="en-US" sz="2800" b="1" dirty="0">
              <a:solidFill>
                <a:srgbClr val="002060"/>
              </a:solidFill>
              <a:latin typeface="Franklin Gothic Medium" panose="020B0603020102020204" pitchFamily="34" charset="0"/>
              <a:cs typeface="Franklin Gothic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4137" y="928418"/>
            <a:ext cx="34465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Franklin Gothic Medium"/>
                <a:cs typeface="Franklin Gothic Medium"/>
              </a:rPr>
              <a:t>David S.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Franklin Gothic Medium"/>
                <a:cs typeface="Franklin Gothic Medium"/>
              </a:rPr>
              <a:t>Gutzler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Franklin Gothic Medium"/>
                <a:cs typeface="Franklin Gothic Medium"/>
              </a:rPr>
              <a:t>University of New Mexico</a:t>
            </a:r>
          </a:p>
          <a:p>
            <a:pPr algn="ctr"/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Franklin Gothic Medium"/>
                <a:cs typeface="Franklin Gothic Medium"/>
              </a:rPr>
              <a:t>gutzler@unm.edu</a:t>
            </a:r>
            <a:endParaRPr lang="en-US" dirty="0">
              <a:solidFill>
                <a:schemeClr val="tx2">
                  <a:lumMod val="75000"/>
                </a:schemeClr>
              </a:solidFill>
              <a:latin typeface="Franklin Gothic Medium"/>
              <a:cs typeface="Franklin Gothic Medium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5B518B-97A7-344C-A303-C542C02462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53" y="1312890"/>
            <a:ext cx="2344479" cy="599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2787B-6995-EC4D-BF94-607FB53949C3}"/>
              </a:ext>
            </a:extLst>
          </p:cNvPr>
          <p:cNvSpPr txBox="1"/>
          <p:nvPr/>
        </p:nvSpPr>
        <p:spPr>
          <a:xfrm>
            <a:off x="3516849" y="5982128"/>
            <a:ext cx="2161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NM Water Dialogue 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9 January 2020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1CB3841-6213-F24E-B36B-69D835BA473A}"/>
              </a:ext>
            </a:extLst>
          </p:cNvPr>
          <p:cNvSpPr txBox="1">
            <a:spLocks/>
          </p:cNvSpPr>
          <p:nvPr/>
        </p:nvSpPr>
        <p:spPr>
          <a:xfrm>
            <a:off x="337681" y="2595189"/>
            <a:ext cx="4470987" cy="3003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sz="2400" b="1" dirty="0">
                <a:latin typeface="Franklin Gothic Medium"/>
                <a:cs typeface="Franklin Gothic Medium"/>
              </a:rPr>
              <a:t>What do we know?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endParaRPr lang="en-US" sz="1400" b="1" dirty="0">
              <a:latin typeface="Franklin Gothic Medium"/>
              <a:cs typeface="Franklin Gothic Medium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sz="2400" b="1" dirty="0">
                <a:latin typeface="Franklin Gothic Medium"/>
                <a:cs typeface="Franklin Gothic Medium"/>
              </a:rPr>
              <a:t>What is uncertain?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endParaRPr lang="en-US" sz="1400" b="1" dirty="0">
              <a:latin typeface="Franklin Gothic Medium"/>
              <a:cs typeface="Franklin Gothic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400" b="1" dirty="0">
                <a:latin typeface="Franklin Gothic Medium"/>
                <a:cs typeface="Franklin Gothic Medium"/>
              </a:rPr>
              <a:t>What do we do about it?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endParaRPr lang="en-US" sz="1600" b="1" dirty="0">
              <a:latin typeface="Franklin Gothic Medium"/>
              <a:cs typeface="Franklin Gothic Medium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sz="2400" b="1" dirty="0">
                <a:latin typeface="Franklin Gothic Medium"/>
                <a:cs typeface="Franklin Gothic Medium"/>
              </a:rPr>
              <a:t>Water management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EBB45-249F-0343-BABB-F049E0122B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638" y="2409333"/>
            <a:ext cx="3626351" cy="24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7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74"/>
          <a:stretch>
            <a:fillRect/>
          </a:stretch>
        </p:blipFill>
        <p:spPr bwMode="auto">
          <a:xfrm>
            <a:off x="332561" y="1350632"/>
            <a:ext cx="4120204" cy="347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1" y="304800"/>
            <a:ext cx="8470900" cy="635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2060"/>
                </a:solidFill>
                <a:latin typeface="Franklin Gothic Medium" charset="0"/>
              </a:rPr>
              <a:t>How much snow can we expect in a warmer climate?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779053" y="5098533"/>
            <a:ext cx="58447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  <a:latin typeface="Franklin Gothic Medium" charset="0"/>
              </a:rPr>
              <a:t>Large projected </a:t>
            </a:r>
            <a:r>
              <a:rPr lang="en-US" sz="2000" b="1" u="sng" dirty="0">
                <a:solidFill>
                  <a:srgbClr val="FF0000"/>
                </a:solidFill>
                <a:latin typeface="Franklin Gothic Medium" charset="0"/>
              </a:rPr>
              <a:t>decrease</a:t>
            </a:r>
            <a:r>
              <a:rPr lang="en-US" sz="2000" b="1" dirty="0">
                <a:solidFill>
                  <a:srgbClr val="3333CC"/>
                </a:solidFill>
                <a:latin typeface="Franklin Gothic Medium" charset="0"/>
              </a:rPr>
              <a:t> in mean winter snowpack</a:t>
            </a:r>
          </a:p>
          <a:p>
            <a:endParaRPr lang="en-US" sz="1200" b="1" dirty="0">
              <a:solidFill>
                <a:srgbClr val="3333CC"/>
              </a:solidFill>
              <a:latin typeface="Franklin Gothic Medium" charset="0"/>
            </a:endParaRPr>
          </a:p>
          <a:p>
            <a:r>
              <a:rPr lang="en-US" sz="2000" b="1" dirty="0">
                <a:solidFill>
                  <a:srgbClr val="3333CC"/>
                </a:solidFill>
                <a:latin typeface="Franklin Gothic Medium" charset="0"/>
              </a:rPr>
              <a:t>Diminished snowpack also </a:t>
            </a:r>
            <a:r>
              <a:rPr lang="en-US" sz="2000" b="1" u="sng" dirty="0">
                <a:solidFill>
                  <a:srgbClr val="FF0000"/>
                </a:solidFill>
                <a:latin typeface="Franklin Gothic Medium" charset="0"/>
              </a:rPr>
              <a:t>melts earlier</a:t>
            </a:r>
            <a:r>
              <a:rPr lang="en-US" sz="2000" b="1" dirty="0">
                <a:solidFill>
                  <a:srgbClr val="3333CC"/>
                </a:solidFill>
                <a:latin typeface="Franklin Gothic Medium" charset="0"/>
              </a:rPr>
              <a:t> in the year</a:t>
            </a:r>
          </a:p>
          <a:p>
            <a:endParaRPr lang="en-US" sz="2000" b="1" dirty="0">
              <a:solidFill>
                <a:srgbClr val="3333CC"/>
              </a:solidFill>
              <a:latin typeface="Franklin Gothic Medium" charset="0"/>
            </a:endParaRP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368301" y="4155646"/>
            <a:ext cx="2136570" cy="307777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800000"/>
                </a:solidFill>
                <a:latin typeface="Franklin Gothic Medium" charset="0"/>
              </a:rPr>
              <a:t>Brown and Mote (2009)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78874" y="887016"/>
            <a:ext cx="7986252" cy="1588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442" y="1433898"/>
            <a:ext cx="4481283" cy="3322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2300" y="1047234"/>
            <a:ext cx="940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latin typeface="Franklin Gothic Medium"/>
                <a:cs typeface="Franklin Gothic Medium"/>
              </a:rPr>
              <a:t>CMIP3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38900" y="1047234"/>
            <a:ext cx="940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latin typeface="Franklin Gothic Medium"/>
                <a:cs typeface="Franklin Gothic Medium"/>
              </a:rPr>
              <a:t>CMIP5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825066" y="3750536"/>
            <a:ext cx="2260881" cy="307777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800000"/>
                </a:solidFill>
                <a:latin typeface="Franklin Gothic Medium" charset="0"/>
              </a:rPr>
              <a:t>Brutel-Vuilmet et al. (2013)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4333" y="4453924"/>
            <a:ext cx="42324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Franklin Gothic Medium"/>
                <a:cs typeface="Franklin Gothic Medium"/>
              </a:rPr>
              <a:t>IPCC Assessment:  "Medium Confidence"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701424" y="4169431"/>
            <a:ext cx="4283301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/>
                <a:cs typeface="Arial"/>
              </a:rPr>
              <a:t>  1980                2020                 2060                2100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6C9BA-27D4-B44C-91A5-71CF5DC1A7FE}"/>
              </a:ext>
            </a:extLst>
          </p:cNvPr>
          <p:cNvSpPr txBox="1"/>
          <p:nvPr/>
        </p:nvSpPr>
        <p:spPr>
          <a:xfrm>
            <a:off x="139700" y="6366214"/>
            <a:ext cx="7603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10/14</a:t>
            </a:r>
          </a:p>
        </p:txBody>
      </p:sp>
    </p:spTree>
    <p:extLst>
      <p:ext uri="{BB962C8B-B14F-4D97-AF65-F5344CB8AC3E}">
        <p14:creationId xmlns:p14="http://schemas.microsoft.com/office/powerpoint/2010/main" val="847025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F3DC-E676-114D-B933-EF78885C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4" y="190981"/>
            <a:ext cx="8547408" cy="755374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Projected streamflow changes: RG at San </a:t>
            </a:r>
            <a:r>
              <a:rPr lang="en-US" sz="2800" b="1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Marcial</a:t>
            </a:r>
            <a:endParaRPr lang="en-US" sz="28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36821D05-83D6-6140-AB55-71F98690D5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9711" y="4375315"/>
            <a:ext cx="4682924" cy="23885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A50FFFF-562A-9E4A-8B59-A31DFE8BB7F5}"/>
              </a:ext>
            </a:extLst>
          </p:cNvPr>
          <p:cNvGrpSpPr/>
          <p:nvPr/>
        </p:nvGrpSpPr>
        <p:grpSpPr>
          <a:xfrm>
            <a:off x="-169817" y="1103007"/>
            <a:ext cx="6314440" cy="3641641"/>
            <a:chOff x="0" y="972378"/>
            <a:chExt cx="6314440" cy="36416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219F43-686C-7840-A837-10902DD3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72378"/>
              <a:ext cx="6314440" cy="3157220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0B2AB612-0E38-8342-9241-235F2831D04D}"/>
                </a:ext>
              </a:extLst>
            </p:cNvPr>
            <p:cNvSpPr/>
            <p:nvPr/>
          </p:nvSpPr>
          <p:spPr>
            <a:xfrm rot="5400000">
              <a:off x="3518009" y="3217629"/>
              <a:ext cx="312100" cy="1825141"/>
            </a:xfrm>
            <a:prstGeom prst="rightBrace">
              <a:avLst/>
            </a:prstGeom>
            <a:ln w="381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98A600-74E4-F94D-BE5B-1C11333A80E2}"/>
                </a:ext>
              </a:extLst>
            </p:cNvPr>
            <p:cNvSpPr txBox="1"/>
            <p:nvPr/>
          </p:nvSpPr>
          <p:spPr>
            <a:xfrm>
              <a:off x="3021444" y="4244687"/>
              <a:ext cx="130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Franklin Gothic Medium" panose="020B0603020102020204" pitchFamily="34" charset="0"/>
                </a:rPr>
                <a:t>2021-2070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7AF59BE6-D750-8844-B962-1837A4AA1222}"/>
                </a:ext>
              </a:extLst>
            </p:cNvPr>
            <p:cNvSpPr/>
            <p:nvPr/>
          </p:nvSpPr>
          <p:spPr>
            <a:xfrm rot="5400000">
              <a:off x="1655071" y="3217629"/>
              <a:ext cx="312100" cy="1825141"/>
            </a:xfrm>
            <a:prstGeom prst="rightBrace">
              <a:avLst/>
            </a:prstGeom>
            <a:ln w="381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119D37-6404-014A-958D-9BF4F4CF9047}"/>
                </a:ext>
              </a:extLst>
            </p:cNvPr>
            <p:cNvSpPr txBox="1"/>
            <p:nvPr/>
          </p:nvSpPr>
          <p:spPr>
            <a:xfrm>
              <a:off x="1158506" y="4244687"/>
              <a:ext cx="1290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Franklin Gothic Medium" panose="020B0603020102020204" pitchFamily="34" charset="0"/>
                </a:rPr>
                <a:t>1971-2020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B03A7A-6E7C-BC47-B36B-349514E2322A}"/>
              </a:ext>
            </a:extLst>
          </p:cNvPr>
          <p:cNvSpPr txBox="1"/>
          <p:nvPr/>
        </p:nvSpPr>
        <p:spPr>
          <a:xfrm>
            <a:off x="495601" y="4859736"/>
            <a:ext cx="3854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Franklin Gothic Medium" panose="020B0603020102020204" pitchFamily="34" charset="0"/>
              </a:rPr>
              <a:t>Huge variability in projected change (in 50-year averages) among 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9FE65-0B4B-AC4C-B84C-6204C459B1AE}"/>
              </a:ext>
            </a:extLst>
          </p:cNvPr>
          <p:cNvSpPr txBox="1"/>
          <p:nvPr/>
        </p:nvSpPr>
        <p:spPr>
          <a:xfrm>
            <a:off x="6084309" y="1701339"/>
            <a:ext cx="2897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</a:rPr>
              <a:t>Emissions dependence does not emerge until late 21st Century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B7C7379C-B466-6C49-B9DD-E3C38764B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" y="5842994"/>
            <a:ext cx="25433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800000"/>
                </a:solidFill>
                <a:latin typeface="Franklin Gothic Medium" charset="0"/>
                <a:cs typeface="Franklin Gothic Medium" charset="0"/>
              </a:rPr>
              <a:t>US </a:t>
            </a:r>
            <a:r>
              <a:rPr lang="en-US" sz="1400" dirty="0" err="1">
                <a:solidFill>
                  <a:srgbClr val="800000"/>
                </a:solidFill>
                <a:latin typeface="Franklin Gothic Medium" charset="0"/>
                <a:cs typeface="Franklin Gothic Medium" charset="0"/>
              </a:rPr>
              <a:t>BoR</a:t>
            </a:r>
            <a:r>
              <a:rPr lang="en-US" sz="1400" dirty="0">
                <a:solidFill>
                  <a:srgbClr val="800000"/>
                </a:solidFill>
                <a:latin typeface="Franklin Gothic Medium" charset="0"/>
                <a:cs typeface="Franklin Gothic Medium" charset="0"/>
              </a:rPr>
              <a:t> projections, adjusted by Townsend &amp; </a:t>
            </a:r>
            <a:r>
              <a:rPr lang="en-US" sz="1400" dirty="0" err="1">
                <a:solidFill>
                  <a:srgbClr val="800000"/>
                </a:solidFill>
                <a:latin typeface="Franklin Gothic Medium" charset="0"/>
                <a:cs typeface="Franklin Gothic Medium" charset="0"/>
              </a:rPr>
              <a:t>Gutzler</a:t>
            </a:r>
            <a:r>
              <a:rPr lang="en-US" sz="1400" dirty="0">
                <a:solidFill>
                  <a:srgbClr val="800000"/>
                </a:solidFill>
                <a:latin typeface="Franklin Gothic Medium" charset="0"/>
                <a:cs typeface="Franklin Gothic Medium" charset="0"/>
              </a:rPr>
              <a:t> (2020)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D248CD-5448-5B44-8FDC-86B323C78CD5}"/>
              </a:ext>
            </a:extLst>
          </p:cNvPr>
          <p:cNvCxnSpPr>
            <a:cxnSpLocks/>
          </p:cNvCxnSpPr>
          <p:nvPr/>
        </p:nvCxnSpPr>
        <p:spPr>
          <a:xfrm>
            <a:off x="8783306" y="4014332"/>
            <a:ext cx="0" cy="4917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6AD785-BAC6-F94C-8F9D-AFEE6D6F49B9}"/>
              </a:ext>
            </a:extLst>
          </p:cNvPr>
          <p:cNvSpPr txBox="1"/>
          <p:nvPr/>
        </p:nvSpPr>
        <p:spPr>
          <a:xfrm>
            <a:off x="7910418" y="3471987"/>
            <a:ext cx="1114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RCP-mean</a:t>
            </a:r>
          </a:p>
          <a:p>
            <a:pPr algn="r"/>
            <a:r>
              <a:rPr lang="en-US" sz="1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changes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5BC61B-7FB0-A64A-BBAB-AE3424D91B40}"/>
              </a:ext>
            </a:extLst>
          </p:cNvPr>
          <p:cNvSpPr txBox="1"/>
          <p:nvPr/>
        </p:nvSpPr>
        <p:spPr>
          <a:xfrm rot="16200000">
            <a:off x="8613720" y="433448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}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6EED21-FDF7-EE46-9245-E3F7B2424A9C}"/>
              </a:ext>
            </a:extLst>
          </p:cNvPr>
          <p:cNvCxnSpPr/>
          <p:nvPr/>
        </p:nvCxnSpPr>
        <p:spPr>
          <a:xfrm>
            <a:off x="567962" y="822140"/>
            <a:ext cx="7986252" cy="1588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880DA06-A616-A749-BE3F-7F51BBF22F66}"/>
              </a:ext>
            </a:extLst>
          </p:cNvPr>
          <p:cNvSpPr txBox="1"/>
          <p:nvPr/>
        </p:nvSpPr>
        <p:spPr>
          <a:xfrm>
            <a:off x="139700" y="6366214"/>
            <a:ext cx="7603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11/14</a:t>
            </a:r>
          </a:p>
        </p:txBody>
      </p:sp>
    </p:spTree>
    <p:extLst>
      <p:ext uri="{BB962C8B-B14F-4D97-AF65-F5344CB8AC3E}">
        <p14:creationId xmlns:p14="http://schemas.microsoft.com/office/powerpoint/2010/main" val="2968645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BA4224-C593-C342-BA78-CFDF0B026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47" y="381000"/>
            <a:ext cx="3962400" cy="5901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4A864D-BBC0-EF48-9A4B-14265D467B5A}"/>
              </a:ext>
            </a:extLst>
          </p:cNvPr>
          <p:cNvSpPr txBox="1"/>
          <p:nvPr/>
        </p:nvSpPr>
        <p:spPr>
          <a:xfrm>
            <a:off x="4255253" y="391977"/>
            <a:ext cx="4723024" cy="1004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Stock-Taking: Status of global</a:t>
            </a:r>
          </a:p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emissions reduction efforts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08340-43D2-2A46-A3BE-7287EBA5E407}"/>
              </a:ext>
            </a:extLst>
          </p:cNvPr>
          <p:cNvSpPr txBox="1"/>
          <p:nvPr/>
        </p:nvSpPr>
        <p:spPr>
          <a:xfrm>
            <a:off x="4648202" y="2392680"/>
            <a:ext cx="43179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There are </a:t>
            </a:r>
            <a:r>
              <a:rPr lang="en-US" u="sng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huge</a:t>
            </a:r>
            <a:r>
              <a:rPr lang="en-US" dirty="0">
                <a:latin typeface="Franklin Gothic Medium" panose="020B0603020102020204" pitchFamily="34" charset="0"/>
              </a:rPr>
              <a:t> gaps between:</a:t>
            </a:r>
          </a:p>
          <a:p>
            <a:endParaRPr lang="en-US" sz="1400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Actual energy production plans</a:t>
            </a:r>
          </a:p>
          <a:p>
            <a:endParaRPr lang="en-US" sz="1400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Stated emissions pledges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Calculated reductions needed to limit climate change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(7.6%/</a:t>
            </a:r>
            <a:r>
              <a:rPr lang="en-US" sz="200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yr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reduction now required to achieve </a:t>
            </a:r>
            <a:r>
              <a:rPr lang="en-US" sz="200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1.5</a:t>
            </a:r>
            <a:r>
              <a:rPr lang="en-US" sz="2800" baseline="30000" dirty="0" err="1">
                <a:solidFill>
                  <a:srgbClr val="C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◦</a:t>
            </a:r>
            <a:r>
              <a:rPr lang="en-US" sz="2000" dirty="0" err="1">
                <a:solidFill>
                  <a:srgbClr val="C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limit)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D4BE93-E402-6845-A829-5F3BE644F577}"/>
              </a:ext>
            </a:extLst>
          </p:cNvPr>
          <p:cNvCxnSpPr>
            <a:cxnSpLocks/>
          </p:cNvCxnSpPr>
          <p:nvPr/>
        </p:nvCxnSpPr>
        <p:spPr>
          <a:xfrm flipH="1" flipV="1">
            <a:off x="3819274" y="2971800"/>
            <a:ext cx="828928" cy="762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AF1CD4-CD32-B741-B041-BBC8BFD56CEB}"/>
              </a:ext>
            </a:extLst>
          </p:cNvPr>
          <p:cNvCxnSpPr>
            <a:cxnSpLocks/>
          </p:cNvCxnSpPr>
          <p:nvPr/>
        </p:nvCxnSpPr>
        <p:spPr>
          <a:xfrm flipH="1" flipV="1">
            <a:off x="3776134" y="3257490"/>
            <a:ext cx="872068" cy="2700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BE5E08-82D2-314B-9B81-E0054B041BE3}"/>
              </a:ext>
            </a:extLst>
          </p:cNvPr>
          <p:cNvCxnSpPr>
            <a:cxnSpLocks/>
          </p:cNvCxnSpPr>
          <p:nvPr/>
        </p:nvCxnSpPr>
        <p:spPr>
          <a:xfrm flipH="1" flipV="1">
            <a:off x="3759271" y="4267200"/>
            <a:ext cx="888931" cy="1524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88AD37-1D96-7F4C-BAB6-E2380F7A7197}"/>
              </a:ext>
            </a:extLst>
          </p:cNvPr>
          <p:cNvCxnSpPr>
            <a:cxnSpLocks/>
          </p:cNvCxnSpPr>
          <p:nvPr/>
        </p:nvCxnSpPr>
        <p:spPr>
          <a:xfrm flipH="1">
            <a:off x="3759274" y="4419600"/>
            <a:ext cx="888928" cy="1921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812FD3-F84B-A443-B359-9523887D106F}"/>
              </a:ext>
            </a:extLst>
          </p:cNvPr>
          <p:cNvSpPr txBox="1"/>
          <p:nvPr/>
        </p:nvSpPr>
        <p:spPr>
          <a:xfrm>
            <a:off x="4255253" y="6071770"/>
            <a:ext cx="20887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Economist</a:t>
            </a:r>
            <a:r>
              <a:rPr lang="en-US" sz="14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 22 Nov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A99F8-115A-BF40-94CD-A94AC49553A4}"/>
              </a:ext>
            </a:extLst>
          </p:cNvPr>
          <p:cNvSpPr txBox="1"/>
          <p:nvPr/>
        </p:nvSpPr>
        <p:spPr>
          <a:xfrm>
            <a:off x="139700" y="6366214"/>
            <a:ext cx="7603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12/14</a:t>
            </a:r>
          </a:p>
        </p:txBody>
      </p:sp>
    </p:spTree>
    <p:extLst>
      <p:ext uri="{BB962C8B-B14F-4D97-AF65-F5344CB8AC3E}">
        <p14:creationId xmlns:p14="http://schemas.microsoft.com/office/powerpoint/2010/main" val="3472722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91" y="260025"/>
            <a:ext cx="7886700" cy="70167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Responding to Climate Change:  Need to </a:t>
            </a:r>
            <a:r>
              <a:rPr lang="en-US" sz="2800" b="1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Adapt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1628" y="1062711"/>
            <a:ext cx="8704825" cy="530350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Temperature is </a:t>
            </a: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increasing</a:t>
            </a: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, snowpack is </a:t>
            </a: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decreasing</a:t>
            </a: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, for sure</a:t>
            </a:r>
          </a:p>
          <a:p>
            <a:pPr>
              <a:buFontTx/>
              <a:buNone/>
            </a:pPr>
            <a:r>
              <a:rPr lang="en-US" sz="2400" dirty="0" err="1">
                <a:latin typeface="Franklin Gothic Medium" charset="0"/>
                <a:ea typeface="ＭＳ Ｐゴシック" charset="0"/>
                <a:cs typeface="Franklin Gothic Medium" charset="0"/>
              </a:rPr>
              <a:t>Precip</a:t>
            </a: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 trends are less certain, with high interannual variability</a:t>
            </a:r>
          </a:p>
          <a:p>
            <a:pPr>
              <a:buFontTx/>
              <a:buNone/>
            </a:pP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Precipitation events are becoming </a:t>
            </a: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more extreme</a:t>
            </a:r>
          </a:p>
          <a:p>
            <a:pPr>
              <a:spcBef>
                <a:spcPts val="0"/>
              </a:spcBef>
              <a:buFontTx/>
              <a:buNone/>
            </a:pPr>
            <a:endParaRPr lang="en-US" sz="1800" dirty="0">
              <a:latin typeface="Franklin Gothic Medium" charset="0"/>
              <a:ea typeface="ＭＳ Ｐゴシック" charset="0"/>
              <a:cs typeface="Franklin Gothic Medium" charset="0"/>
            </a:endParaRPr>
          </a:p>
          <a:p>
            <a:pPr>
              <a:buFontTx/>
              <a:buNone/>
            </a:pP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Snowmelt runoff is changing</a:t>
            </a:r>
          </a:p>
          <a:p>
            <a:pPr>
              <a:buFontTx/>
              <a:buNone/>
            </a:pP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	</a:t>
            </a: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  <a:sym typeface="Wingdings" pitchFamily="2" charset="2"/>
              </a:rPr>
              <a:t> Snowpack is already decreasing and melting earlier</a:t>
            </a:r>
            <a:endParaRPr lang="en-US" sz="2400" dirty="0">
              <a:solidFill>
                <a:srgbClr val="C00000"/>
              </a:solidFill>
              <a:latin typeface="Franklin Gothic Medium" charset="0"/>
              <a:ea typeface="ＭＳ Ｐゴシック" charset="0"/>
              <a:cs typeface="Franklin Gothic Medium" charset="0"/>
            </a:endParaRPr>
          </a:p>
          <a:p>
            <a:pPr>
              <a:buFontTx/>
              <a:buNone/>
            </a:pPr>
            <a:endParaRPr lang="en-US" sz="1800" dirty="0">
              <a:latin typeface="Franklin Gothic Medium" charset="0"/>
              <a:ea typeface="ＭＳ Ｐゴシック" charset="0"/>
              <a:cs typeface="Franklin Gothic Medium" charset="0"/>
            </a:endParaRPr>
          </a:p>
          <a:p>
            <a:pPr>
              <a:buFontTx/>
              <a:buNone/>
            </a:pPr>
            <a:r>
              <a:rPr lang="en-US" sz="2400" u="sng" dirty="0">
                <a:latin typeface="Franklin Gothic Medium" charset="0"/>
                <a:ea typeface="ＭＳ Ｐゴシック" charset="0"/>
                <a:cs typeface="Franklin Gothic Medium" charset="0"/>
              </a:rPr>
              <a:t>Droughts</a:t>
            </a: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 (</a:t>
            </a:r>
            <a:r>
              <a:rPr lang="en-US" sz="2400" dirty="0" err="1">
                <a:latin typeface="Franklin Gothic Medium" charset="0"/>
                <a:ea typeface="ＭＳ Ｐゴシック" charset="0"/>
                <a:cs typeface="Franklin Gothic Medium" charset="0"/>
              </a:rPr>
              <a:t>precip</a:t>
            </a: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 deficits) are worsened in a warmer climate</a:t>
            </a:r>
          </a:p>
          <a:p>
            <a:pPr>
              <a:buNone/>
            </a:pP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	</a:t>
            </a: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  <a:sym typeface="Wingdings" pitchFamily="2" charset="2"/>
              </a:rPr>
              <a:t> This may be the greatest impact of regional climate change</a:t>
            </a:r>
            <a:endParaRPr lang="en-US" sz="2400" dirty="0">
              <a:latin typeface="Franklin Gothic Medium" charset="0"/>
              <a:ea typeface="ＭＳ Ｐゴシック" charset="0"/>
              <a:cs typeface="Franklin Gothic Medium" charset="0"/>
            </a:endParaRPr>
          </a:p>
          <a:p>
            <a:pPr>
              <a:buNone/>
            </a:pPr>
            <a:r>
              <a:rPr lang="en-US" sz="2400" dirty="0">
                <a:latin typeface="Franklin Gothic Medium" charset="0"/>
                <a:ea typeface="ＭＳ Ｐゴシック" charset="0"/>
                <a:cs typeface="Franklin Gothic Medium" charset="0"/>
              </a:rPr>
              <a:t>	</a:t>
            </a: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  <a:sym typeface="Wingdings" pitchFamily="2" charset="2"/>
              </a:rPr>
              <a:t> Expect increasing pressure on water resources during	 </a:t>
            </a:r>
          </a:p>
          <a:p>
            <a:pPr>
              <a:spcBef>
                <a:spcPts val="300"/>
              </a:spcBef>
              <a:buNone/>
            </a:pP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  <a:sym typeface="Wingdings" pitchFamily="2" charset="2"/>
              </a:rPr>
              <a:t>        droughts</a:t>
            </a:r>
            <a:endParaRPr lang="en-US" sz="2400" dirty="0">
              <a:solidFill>
                <a:srgbClr val="C00000"/>
              </a:solidFill>
              <a:latin typeface="Franklin Gothic Medium" charset="0"/>
              <a:ea typeface="ＭＳ Ｐゴシック" charset="0"/>
              <a:cs typeface="Franklin Gothic Medium" charset="0"/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rgbClr val="C00000"/>
                </a:solidFill>
                <a:latin typeface="Franklin Gothic Medium" charset="0"/>
                <a:ea typeface="ＭＳ Ｐゴシック" charset="0"/>
                <a:cs typeface="Franklin Gothic Medium" charset="0"/>
                <a:sym typeface="Wingdings" pitchFamily="2" charset="2"/>
              </a:rPr>
              <a:t>	</a:t>
            </a:r>
            <a:endParaRPr lang="en-US" sz="2400" dirty="0">
              <a:solidFill>
                <a:srgbClr val="C00000"/>
              </a:solidFill>
              <a:latin typeface="Franklin Gothic Medium" charset="0"/>
              <a:ea typeface="ＭＳ Ｐゴシック" charset="0"/>
              <a:cs typeface="Franklin Gothic Medium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4F7B-E6F6-3C4C-B845-B4081DAEC9C8}"/>
              </a:ext>
            </a:extLst>
          </p:cNvPr>
          <p:cNvSpPr txBox="1"/>
          <p:nvPr/>
        </p:nvSpPr>
        <p:spPr>
          <a:xfrm>
            <a:off x="139700" y="6366214"/>
            <a:ext cx="7635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13/14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213A9-AC8F-EA4C-ABB1-3762A8F58B59}"/>
              </a:ext>
            </a:extLst>
          </p:cNvPr>
          <p:cNvCxnSpPr>
            <a:cxnSpLocks/>
          </p:cNvCxnSpPr>
          <p:nvPr/>
        </p:nvCxnSpPr>
        <p:spPr>
          <a:xfrm>
            <a:off x="890931" y="858735"/>
            <a:ext cx="7436640" cy="0"/>
          </a:xfrm>
          <a:prstGeom prst="line">
            <a:avLst/>
          </a:prstGeom>
          <a:ln w="3175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11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/>
                <a:cs typeface="Franklin Gothic Medium"/>
              </a:rPr>
              <a:t>So What To Do About Diminishing Surface Water?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13186"/>
            <a:ext cx="8552329" cy="2522899"/>
          </a:xfrm>
          <a:ln w="19050" cmpd="sng">
            <a:noFill/>
          </a:ln>
        </p:spPr>
        <p:txBody>
          <a:bodyPr>
            <a:noAutofit/>
          </a:bodyPr>
          <a:lstStyle/>
          <a:p>
            <a:pPr>
              <a:spcBef>
                <a:spcPts val="1376"/>
              </a:spcBef>
            </a:pPr>
            <a:r>
              <a:rPr lang="en-US" sz="2000" dirty="0">
                <a:latin typeface="Franklin Gothic Medium"/>
                <a:cs typeface="Franklin Gothic Medium"/>
              </a:rPr>
              <a:t>New Mexicans need to </a:t>
            </a:r>
            <a:r>
              <a:rPr lang="en-US" sz="20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adapt to a hotter &amp; drier climate</a:t>
            </a:r>
            <a:r>
              <a:rPr lang="en-US" sz="2000" dirty="0">
                <a:latin typeface="Franklin Gothic Medium"/>
                <a:cs typeface="Franklin Gothic Medium"/>
              </a:rPr>
              <a:t>, with a trend toward a </a:t>
            </a:r>
            <a:r>
              <a:rPr lang="en-US" sz="20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weaker, earlier snowmelt</a:t>
            </a:r>
            <a:r>
              <a:rPr lang="en-US" sz="2000" dirty="0">
                <a:latin typeface="Franklin Gothic Medium"/>
                <a:cs typeface="Franklin Gothic Medium"/>
              </a:rPr>
              <a:t> runoff peak</a:t>
            </a:r>
          </a:p>
          <a:p>
            <a:pPr>
              <a:spcBef>
                <a:spcPts val="1376"/>
              </a:spcBef>
            </a:pPr>
            <a:r>
              <a:rPr lang="en-US" sz="2000" dirty="0">
                <a:latin typeface="Franklin Gothic Medium"/>
                <a:cs typeface="Franklin Gothic Medium"/>
              </a:rPr>
              <a:t>... but also: </a:t>
            </a:r>
            <a:r>
              <a:rPr lang="en-US" sz="20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more intense, extreme precipitation and local flooding</a:t>
            </a:r>
            <a:r>
              <a:rPr lang="en-US" sz="2000" dirty="0">
                <a:latin typeface="Franklin Gothic Medium"/>
                <a:cs typeface="Franklin Gothic Medium"/>
              </a:rPr>
              <a:t> events</a:t>
            </a:r>
          </a:p>
          <a:p>
            <a:pPr>
              <a:spcBef>
                <a:spcPts val="1376"/>
              </a:spcBef>
            </a:pPr>
            <a:r>
              <a:rPr lang="en-US" sz="2000" dirty="0">
                <a:latin typeface="Franklin Gothic Medium"/>
                <a:cs typeface="Franklin Gothic Medium"/>
              </a:rPr>
              <a:t>Streamflow projections for major snowmelt-dominated rivers are still highly uncertain! But risk management dictates planning for diminished flows and </a:t>
            </a:r>
            <a:r>
              <a:rPr lang="en-US" sz="20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more intense shortages during drought episodes</a:t>
            </a:r>
            <a:r>
              <a:rPr lang="en-US" sz="2000" dirty="0">
                <a:latin typeface="Franklin Gothic Medium"/>
                <a:cs typeface="Franklin Gothic Medium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700" y="6366214"/>
            <a:ext cx="7612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14/14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430F5E-9FDD-474E-8B07-11E0778860E9}"/>
              </a:ext>
            </a:extLst>
          </p:cNvPr>
          <p:cNvCxnSpPr>
            <a:cxnSpLocks/>
          </p:cNvCxnSpPr>
          <p:nvPr/>
        </p:nvCxnSpPr>
        <p:spPr>
          <a:xfrm>
            <a:off x="618565" y="889974"/>
            <a:ext cx="7879976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4CF383-B558-204F-91A2-310B76A4B4D1}"/>
              </a:ext>
            </a:extLst>
          </p:cNvPr>
          <p:cNvSpPr txBox="1"/>
          <p:nvPr/>
        </p:nvSpPr>
        <p:spPr>
          <a:xfrm>
            <a:off x="6381207" y="5631796"/>
            <a:ext cx="2561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800000"/>
                </a:solidFill>
                <a:latin typeface="Franklin Gothic Medium"/>
                <a:cs typeface="Franklin Gothic Medium"/>
              </a:rPr>
              <a:t>Rio Grande at Albuquerque</a:t>
            </a:r>
          </a:p>
          <a:p>
            <a:pPr algn="r"/>
            <a:r>
              <a:rPr lang="en-US" sz="1600" dirty="0">
                <a:solidFill>
                  <a:srgbClr val="800000"/>
                </a:solidFill>
                <a:latin typeface="Franklin Gothic Medium"/>
                <a:cs typeface="Franklin Gothic Medium"/>
              </a:rPr>
              <a:t>26 April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79CD9-DDAF-4047-9FE4-0740B66A6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715" y="3733271"/>
            <a:ext cx="3895896" cy="18985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7B0025-09EC-F946-BB76-BA0FBECF6101}"/>
              </a:ext>
            </a:extLst>
          </p:cNvPr>
          <p:cNvSpPr txBox="1">
            <a:spLocks/>
          </p:cNvSpPr>
          <p:nvPr/>
        </p:nvSpPr>
        <p:spPr bwMode="auto">
          <a:xfrm>
            <a:off x="309282" y="3539151"/>
            <a:ext cx="4499386" cy="2923997"/>
          </a:xfrm>
          <a:prstGeom prst="rect">
            <a:avLst/>
          </a:prstGeom>
          <a:noFill/>
          <a:ln w="19050" cmpd="sng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spcBef>
                <a:spcPts val="1376"/>
              </a:spcBef>
            </a:pPr>
            <a:r>
              <a:rPr lang="en-US" sz="2000" kern="0" dirty="0">
                <a:latin typeface="Franklin Gothic Medium"/>
                <a:cs typeface="Franklin Gothic Medium"/>
              </a:rPr>
              <a:t>Policies to mitigate greenhouse gas emissions have been adopted and will be implemented sooner or later, but policy on a global scale has not yet reduced emissions</a:t>
            </a:r>
          </a:p>
          <a:p>
            <a:pPr defTabSz="914400">
              <a:spcBef>
                <a:spcPts val="1376"/>
              </a:spcBef>
            </a:pPr>
            <a:r>
              <a:rPr lang="en-US" sz="2000" kern="0" dirty="0">
                <a:latin typeface="Franklin Gothic Medium"/>
                <a:cs typeface="Franklin Gothic Medium"/>
              </a:rPr>
              <a:t>Climate change is an </a:t>
            </a:r>
            <a:r>
              <a:rPr lang="en-US" sz="2000" u="sng" kern="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added stress</a:t>
            </a:r>
            <a:r>
              <a:rPr lang="en-US" sz="2000" kern="0" dirty="0">
                <a:latin typeface="Franklin Gothic Medium"/>
                <a:cs typeface="Franklin Gothic Medium"/>
              </a:rPr>
              <a:t> on surface water resources, on top of other management challenges</a:t>
            </a:r>
          </a:p>
          <a:p>
            <a:pPr marL="0" indent="0" defTabSz="914400">
              <a:spcBef>
                <a:spcPts val="1376"/>
              </a:spcBef>
              <a:buFontTx/>
              <a:buNone/>
            </a:pPr>
            <a:endParaRPr lang="en-US" sz="2000" kern="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215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304800" y="5867194"/>
            <a:ext cx="1787669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Franklin Gothic Medium" charset="0"/>
              </a:rPr>
              <a:t>NMOSE (2006), from</a:t>
            </a:r>
          </a:p>
          <a:p>
            <a:r>
              <a:rPr lang="en-US" sz="1400">
                <a:latin typeface="Franklin Gothic Medium" charset="0"/>
              </a:rPr>
              <a:t>G. Garfin (U. Arizona)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6934200" y="1524000"/>
            <a:ext cx="16525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Franklin Gothic Medium" charset="0"/>
              </a:rPr>
              <a:t>based on</a:t>
            </a:r>
          </a:p>
          <a:p>
            <a:r>
              <a:rPr lang="en-US" sz="2000">
                <a:latin typeface="Franklin Gothic Medium" charset="0"/>
              </a:rPr>
              <a:t>tree ring data</a:t>
            </a:r>
          </a:p>
          <a:p>
            <a:endParaRPr lang="en-US" sz="1000">
              <a:latin typeface="Franklin Gothic Medium" charset="0"/>
            </a:endParaRPr>
          </a:p>
          <a:p>
            <a:r>
              <a:rPr lang="en-US" sz="2000">
                <a:latin typeface="Franklin Gothic Medium" charset="0"/>
              </a:rPr>
              <a:t>NM Climate</a:t>
            </a:r>
          </a:p>
          <a:p>
            <a:r>
              <a:rPr lang="en-US" sz="2000">
                <a:latin typeface="Franklin Gothic Medium" charset="0"/>
              </a:rPr>
              <a:t>Division 2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311400" y="5991255"/>
            <a:ext cx="557529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Franklin Gothic Medium" charset="0"/>
              </a:rPr>
              <a:t>±20% changes on decadal time scales is typical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Franklin Gothic Medium" charset="0"/>
            </a:endParaRPr>
          </a:p>
        </p:txBody>
      </p:sp>
      <p:pic>
        <p:nvPicPr>
          <p:cNvPr id="70661" name="Picture 6" descr="NM2_11_b_annot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44600"/>
            <a:ext cx="60960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205495"/>
            <a:ext cx="2052084" cy="135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8"/>
          <p:cNvSpPr txBox="1">
            <a:spLocks noChangeArrowheads="1"/>
          </p:cNvSpPr>
          <p:nvPr/>
        </p:nvSpPr>
        <p:spPr bwMode="auto">
          <a:xfrm>
            <a:off x="7327623" y="4624720"/>
            <a:ext cx="1112838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CC0000"/>
                </a:solidFill>
                <a:latin typeface="Franklin Gothic Medium" charset="0"/>
              </a:rPr>
              <a:t>Taos Pueblo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609600" y="5511800"/>
            <a:ext cx="6921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charset="0"/>
              </a:rPr>
              <a:t>1000</a:t>
            </a:r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3352800" y="5511800"/>
            <a:ext cx="6921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charset="0"/>
              </a:rPr>
              <a:t>1500</a:t>
            </a: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6019800" y="5511800"/>
            <a:ext cx="6921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charset="0"/>
              </a:rPr>
              <a:t>2000</a:t>
            </a:r>
          </a:p>
        </p:txBody>
      </p:sp>
      <p:sp>
        <p:nvSpPr>
          <p:cNvPr id="70667" name="Text Box 12"/>
          <p:cNvSpPr txBox="1">
            <a:spLocks noChangeArrowheads="1"/>
          </p:cNvSpPr>
          <p:nvPr/>
        </p:nvSpPr>
        <p:spPr bwMode="auto">
          <a:xfrm>
            <a:off x="228600" y="4749800"/>
            <a:ext cx="6413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latin typeface="Arial" charset="0"/>
              </a:rPr>
              <a:t>80%</a:t>
            </a:r>
          </a:p>
        </p:txBody>
      </p:sp>
      <p:sp>
        <p:nvSpPr>
          <p:cNvPr id="70668" name="Text Box 13"/>
          <p:cNvSpPr txBox="1">
            <a:spLocks noChangeArrowheads="1"/>
          </p:cNvSpPr>
          <p:nvPr/>
        </p:nvSpPr>
        <p:spPr bwMode="auto">
          <a:xfrm>
            <a:off x="152400" y="1625600"/>
            <a:ext cx="7683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latin typeface="Arial" charset="0"/>
              </a:rPr>
              <a:t>140%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04800" y="375900"/>
            <a:ext cx="8488326" cy="61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000090"/>
                </a:solidFill>
                <a:latin typeface="Franklin Gothic Medium"/>
                <a:cs typeface="Franklin Gothic Medium"/>
              </a:rPr>
              <a:t>Reconstructed precipitation variability, northern NM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74919" y="991305"/>
            <a:ext cx="7986252" cy="1588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09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B6DE-3A94-EC48-9B3F-0065713E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96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Where does the Rio Grande’s water go?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C3247-A77D-4F44-A070-A12C06EE9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906" y="1532528"/>
            <a:ext cx="5666603" cy="4595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6CF04-2E93-3E4D-9524-4E3F3E152526}"/>
              </a:ext>
            </a:extLst>
          </p:cNvPr>
          <p:cNvSpPr txBox="1"/>
          <p:nvPr/>
        </p:nvSpPr>
        <p:spPr>
          <a:xfrm>
            <a:off x="6497259" y="6290403"/>
            <a:ext cx="2362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Franklin Gothic Medium"/>
                <a:cs typeface="Franklin Gothic Medium"/>
              </a:rPr>
              <a:t>Blythe &amp; Schmidt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71072-63AA-D647-B7B4-5562ADC06835}"/>
              </a:ext>
            </a:extLst>
          </p:cNvPr>
          <p:cNvSpPr txBox="1"/>
          <p:nvPr/>
        </p:nvSpPr>
        <p:spPr>
          <a:xfrm>
            <a:off x="217357" y="2713427"/>
            <a:ext cx="2975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We take out most of the water in the river for multiple uses </a:t>
            </a:r>
          </a:p>
          <a:p>
            <a:endParaRPr lang="en-US" sz="24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... but mostly for </a:t>
            </a:r>
          </a:p>
          <a:p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   agriculture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79BE-1FD0-6949-A08E-020F5128D20A}"/>
              </a:ext>
            </a:extLst>
          </p:cNvPr>
          <p:cNvSpPr txBox="1"/>
          <p:nvPr/>
        </p:nvSpPr>
        <p:spPr>
          <a:xfrm>
            <a:off x="3582649" y="1221139"/>
            <a:ext cx="510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Rio Grande flow, late 20th Century   [</a:t>
            </a:r>
            <a:r>
              <a:rPr lang="en-US" sz="20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m</a:t>
            </a:r>
            <a:r>
              <a:rPr lang="en-US" sz="2400" baseline="300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/s]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271964-596F-4E40-9844-137FB2ECE91E}"/>
              </a:ext>
            </a:extLst>
          </p:cNvPr>
          <p:cNvCxnSpPr>
            <a:cxnSpLocks/>
          </p:cNvCxnSpPr>
          <p:nvPr/>
        </p:nvCxnSpPr>
        <p:spPr>
          <a:xfrm>
            <a:off x="1334124" y="930200"/>
            <a:ext cx="6475751" cy="0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41C6104-8C05-7740-8A90-71E16A2629A4}"/>
              </a:ext>
            </a:extLst>
          </p:cNvPr>
          <p:cNvSpPr/>
          <p:nvPr/>
        </p:nvSpPr>
        <p:spPr>
          <a:xfrm>
            <a:off x="5647459" y="1886919"/>
            <a:ext cx="384464" cy="1725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5538DE-C05B-3B47-A78B-05D9E1A9157E}"/>
              </a:ext>
            </a:extLst>
          </p:cNvPr>
          <p:cNvSpPr/>
          <p:nvPr/>
        </p:nvSpPr>
        <p:spPr>
          <a:xfrm>
            <a:off x="8099714" y="1897514"/>
            <a:ext cx="587086" cy="1725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990B22-5C0E-644E-B8A2-2AA599A032BC}"/>
              </a:ext>
            </a:extLst>
          </p:cNvPr>
          <p:cNvSpPr/>
          <p:nvPr/>
        </p:nvSpPr>
        <p:spPr>
          <a:xfrm>
            <a:off x="5533159" y="4101068"/>
            <a:ext cx="559093" cy="1725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21A1DA-B819-6747-8941-9C43D73F9A5C}"/>
              </a:ext>
            </a:extLst>
          </p:cNvPr>
          <p:cNvSpPr/>
          <p:nvPr/>
        </p:nvSpPr>
        <p:spPr>
          <a:xfrm>
            <a:off x="8127707" y="4076212"/>
            <a:ext cx="559093" cy="1725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82DE1-DCE0-C449-B8CE-3DCB8C9CCEBE}"/>
              </a:ext>
            </a:extLst>
          </p:cNvPr>
          <p:cNvSpPr txBox="1"/>
          <p:nvPr/>
        </p:nvSpPr>
        <p:spPr>
          <a:xfrm>
            <a:off x="7522412" y="4064122"/>
            <a:ext cx="12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Presidio TX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14E27-5F44-A342-8967-18E8322D750E}"/>
              </a:ext>
            </a:extLst>
          </p:cNvPr>
          <p:cNvSpPr txBox="1"/>
          <p:nvPr/>
        </p:nvSpPr>
        <p:spPr>
          <a:xfrm>
            <a:off x="4807690" y="406412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San 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Marcial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9829C-8E06-BA48-9C95-5478ADE8D7EA}"/>
              </a:ext>
            </a:extLst>
          </p:cNvPr>
          <p:cNvSpPr txBox="1"/>
          <p:nvPr/>
        </p:nvSpPr>
        <p:spPr>
          <a:xfrm>
            <a:off x="5180741" y="1873296"/>
            <a:ext cx="92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Lobatos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ACE2A6-28AA-E24A-AC08-7AF5A23AF530}"/>
              </a:ext>
            </a:extLst>
          </p:cNvPr>
          <p:cNvSpPr txBox="1"/>
          <p:nvPr/>
        </p:nvSpPr>
        <p:spPr>
          <a:xfrm>
            <a:off x="7988053" y="1886919"/>
            <a:ext cx="74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Otowi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0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2032000"/>
            <a:ext cx="4534983" cy="340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60"/>
            <a:ext cx="8229600" cy="11430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Precipitation and Streamflow</a:t>
            </a:r>
            <a:br>
              <a:rPr lang="en-US" sz="2800" b="1" dirty="0">
                <a:solidFill>
                  <a:srgbClr val="00206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</a:br>
            <a:r>
              <a:rPr lang="en-US" sz="2400" b="1" dirty="0">
                <a:solidFill>
                  <a:srgbClr val="00206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in Mountainous, Middle-Latitude Terrain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09458" y="1939852"/>
            <a:ext cx="418152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Franklin Gothic Medium" charset="0"/>
                <a:cs typeface="Franklin Gothic Medium" charset="0"/>
              </a:rPr>
              <a:t>snow</a:t>
            </a:r>
            <a:r>
              <a:rPr lang="en-US" sz="1800" dirty="0">
                <a:latin typeface="Franklin Gothic Medium" charset="0"/>
                <a:cs typeface="Franklin Gothic Medium" charset="0"/>
              </a:rPr>
              <a:t> </a:t>
            </a:r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 </a:t>
            </a:r>
            <a:r>
              <a:rPr lang="en-US" sz="1800" u="sng" dirty="0">
                <a:solidFill>
                  <a:schemeClr val="accent3">
                    <a:lumMod val="50000"/>
                  </a:schemeClr>
                </a:solidFill>
                <a:latin typeface="Franklin Gothic Medium" charset="0"/>
                <a:cs typeface="Franklin Gothic Medium" charset="0"/>
                <a:sym typeface="Wingdings" charset="0"/>
              </a:rPr>
              <a:t>winter snowpack</a:t>
            </a:r>
          </a:p>
          <a:p>
            <a:pPr eaLnBrk="1" hangingPunct="1"/>
            <a:endParaRPr lang="en-US" sz="800" u="sng" dirty="0">
              <a:solidFill>
                <a:schemeClr val="accent3">
                  <a:lumMod val="50000"/>
                </a:schemeClr>
              </a:solidFill>
              <a:latin typeface="Franklin Gothic Medium" charset="0"/>
              <a:cs typeface="Franklin Gothic Medium" charset="0"/>
              <a:sym typeface="Wingdings" charset="0"/>
            </a:endParaRP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pitchFamily="2" charset="2"/>
              </a:rPr>
              <a:t></a:t>
            </a:r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 convenient, low-loss seasonal storage</a:t>
            </a: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 predictable snowmelt runoff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09457" y="3252984"/>
            <a:ext cx="4181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Franklin Gothic Medium" charset="0"/>
                <a:cs typeface="Franklin Gothic Medium" charset="0"/>
              </a:rPr>
              <a:t>large-scale rain</a:t>
            </a:r>
            <a:r>
              <a:rPr lang="en-US" sz="1800" dirty="0">
                <a:latin typeface="Franklin Gothic Medium" charset="0"/>
                <a:cs typeface="Franklin Gothic Medium" charset="0"/>
              </a:rPr>
              <a:t> (winter, spring, autumn)</a:t>
            </a:r>
          </a:p>
          <a:p>
            <a:pPr eaLnBrk="1" hangingPunct="1"/>
            <a:endParaRPr lang="en-US" sz="800" dirty="0">
              <a:latin typeface="Franklin Gothic Medium" charset="0"/>
              <a:cs typeface="Franklin Gothic Medium" charset="0"/>
            </a:endParaRP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 falls over a wide area</a:t>
            </a:r>
            <a:endParaRPr lang="en-US" sz="1800" dirty="0">
              <a:latin typeface="Franklin Gothic Medium" charset="0"/>
              <a:cs typeface="Franklin Gothic Medium" charset="0"/>
            </a:endParaRP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 maybe some seasonal </a:t>
            </a: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     predictability</a:t>
            </a:r>
            <a:endParaRPr lang="en-US" sz="1800" dirty="0">
              <a:latin typeface="Franklin Gothic Medium" charset="0"/>
              <a:cs typeface="Franklin Gothic Medium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09458" y="4843115"/>
            <a:ext cx="419031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Franklin Gothic Medium" charset="0"/>
                <a:cs typeface="Franklin Gothic Medium" charset="0"/>
              </a:rPr>
              <a:t>convective rain</a:t>
            </a:r>
            <a:r>
              <a:rPr lang="en-US" sz="1800" dirty="0">
                <a:latin typeface="Franklin Gothic Medium" charset="0"/>
                <a:cs typeface="Franklin Gothic Medium" charset="0"/>
              </a:rPr>
              <a:t> (summer thunderstorms)</a:t>
            </a:r>
          </a:p>
          <a:p>
            <a:pPr eaLnBrk="1" hangingPunct="1"/>
            <a:endParaRPr lang="en-US" sz="800" dirty="0">
              <a:latin typeface="Franklin Gothic Medium" charset="0"/>
              <a:cs typeface="Franklin Gothic Medium" charset="0"/>
            </a:endParaRP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 minimal predictability, spotty</a:t>
            </a:r>
          </a:p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  <a:sym typeface="Wingdings" pitchFamily="2" charset="2"/>
              </a:rPr>
              <a:t></a:t>
            </a:r>
            <a:r>
              <a:rPr lang="en-US" sz="1800" dirty="0">
                <a:latin typeface="Franklin Gothic Medium" charset="0"/>
                <a:cs typeface="Franklin Gothic Medium" charset="0"/>
                <a:sym typeface="Wingdings" charset="0"/>
              </a:rPr>
              <a:t> high E:  low recharge, flashy runoff</a:t>
            </a:r>
            <a:endParaRPr lang="en-US" sz="1800" dirty="0">
              <a:latin typeface="Franklin Gothic Medium" charset="0"/>
              <a:cs typeface="Franklin Gothic Medium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30200" y="5489908"/>
            <a:ext cx="45349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Franklin Gothic Medium" charset="0"/>
                <a:cs typeface="Franklin Gothic Medium" charset="0"/>
              </a:rPr>
              <a:t>For surface water resource management, </a:t>
            </a:r>
          </a:p>
          <a:p>
            <a:pPr algn="ctr" eaLnBrk="1" hangingPunct="1"/>
            <a:r>
              <a:rPr lang="en-US" sz="1800" dirty="0">
                <a:latin typeface="Franklin Gothic Medium" charset="0"/>
                <a:cs typeface="Franklin Gothic Medium" charset="0"/>
              </a:rPr>
              <a:t>not all precipitation is created equal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963B16-859B-DC4C-B4F5-D94D66E45BF2}"/>
              </a:ext>
            </a:extLst>
          </p:cNvPr>
          <p:cNvSpPr/>
          <p:nvPr/>
        </p:nvSpPr>
        <p:spPr>
          <a:xfrm>
            <a:off x="2753833" y="4508284"/>
            <a:ext cx="222812" cy="22467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707C4-816E-B743-8DE8-D7A411E63FA2}"/>
              </a:ext>
            </a:extLst>
          </p:cNvPr>
          <p:cNvSpPr txBox="1"/>
          <p:nvPr/>
        </p:nvSpPr>
        <p:spPr>
          <a:xfrm>
            <a:off x="330200" y="1670546"/>
            <a:ext cx="240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Franklin Gothic Medium" panose="020B0603020102020204" pitchFamily="34" charset="0"/>
              </a:rPr>
              <a:t>snow                       </a:t>
            </a:r>
            <a:r>
              <a:rPr lang="en-US" dirty="0">
                <a:solidFill>
                  <a:srgbClr val="0000FF"/>
                </a:solidFill>
                <a:latin typeface="Franklin Gothic Medium" charset="0"/>
                <a:cs typeface="Franklin Gothic Medium" charset="0"/>
              </a:rPr>
              <a:t>rain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539B7-59BC-BC41-904B-A56EA94E46A8}"/>
              </a:ext>
            </a:extLst>
          </p:cNvPr>
          <p:cNvSpPr txBox="1"/>
          <p:nvPr/>
        </p:nvSpPr>
        <p:spPr>
          <a:xfrm>
            <a:off x="3647708" y="4658449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B514D-070D-704C-B73F-384CD0BF6B8A}"/>
              </a:ext>
            </a:extLst>
          </p:cNvPr>
          <p:cNvSpPr txBox="1"/>
          <p:nvPr/>
        </p:nvSpPr>
        <p:spPr>
          <a:xfrm>
            <a:off x="2505081" y="4753211"/>
            <a:ext cx="846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gage/</a:t>
            </a:r>
          </a:p>
          <a:p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ditch 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BB6801-7D81-624B-8269-E4F36A6654F3}"/>
              </a:ext>
            </a:extLst>
          </p:cNvPr>
          <p:cNvCxnSpPr>
            <a:cxnSpLocks/>
          </p:cNvCxnSpPr>
          <p:nvPr/>
        </p:nvCxnSpPr>
        <p:spPr>
          <a:xfrm>
            <a:off x="1723869" y="1215712"/>
            <a:ext cx="5756223" cy="0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1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8C24C4-F3E2-0341-BCEC-25B1CF43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519741"/>
            <a:ext cx="5342930" cy="2954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7D111-413E-8C49-B812-36AB43F6F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880"/>
            <a:ext cx="8229600" cy="621300"/>
          </a:xfrm>
        </p:spPr>
        <p:txBody>
          <a:bodyPr/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Wildfire Risk is Increasing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A0A6A-9A68-4F47-91ED-9225A10C6683}"/>
              </a:ext>
            </a:extLst>
          </p:cNvPr>
          <p:cNvSpPr txBox="1"/>
          <p:nvPr/>
        </p:nvSpPr>
        <p:spPr>
          <a:xfrm>
            <a:off x="1380004" y="5056864"/>
            <a:ext cx="6383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Forested lands are critical for watershed health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EA606-C669-4E42-8E75-1BEF13EDDD7C}"/>
              </a:ext>
            </a:extLst>
          </p:cNvPr>
          <p:cNvCxnSpPr>
            <a:cxnSpLocks/>
          </p:cNvCxnSpPr>
          <p:nvPr/>
        </p:nvCxnSpPr>
        <p:spPr>
          <a:xfrm>
            <a:off x="682766" y="870180"/>
            <a:ext cx="7790166" cy="0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8">
            <a:extLst>
              <a:ext uri="{FF2B5EF4-FFF2-40B4-BE49-F238E27FC236}">
                <a16:creationId xmlns:a16="http://schemas.microsoft.com/office/drawing/2014/main" id="{4226EBA1-BD52-B045-BDEB-CF219571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310864"/>
            <a:ext cx="5156093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Franklin Gothic Medium" charset="0"/>
                <a:cs typeface="Franklin Gothic Medium" charset="0"/>
              </a:rPr>
              <a:t>  1985               1995                 2005               2015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03923D49-B44B-1148-A9B4-395D25F99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14803"/>
            <a:ext cx="3285530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  <a:latin typeface="Franklin Gothic Medium" charset="0"/>
                <a:ea typeface="+mn-ea"/>
                <a:cs typeface="+mn-cs"/>
              </a:rPr>
              <a:t>US National Climate Assessment (2018)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5BAB4-3BF5-874F-916D-7A14C2189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98" y="1498599"/>
            <a:ext cx="3028739" cy="3132253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0E66FBB9-9C36-D14F-8536-B2E39E25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98" y="1173306"/>
            <a:ext cx="220027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  <a:latin typeface="Franklin Gothic Medium" charset="0"/>
                <a:ea typeface="+mn-ea"/>
                <a:cs typeface="+mn-cs"/>
              </a:rPr>
              <a:t>NM Wildfire Map (2018)</a:t>
            </a:r>
          </a:p>
        </p:txBody>
      </p:sp>
    </p:spTree>
    <p:extLst>
      <p:ext uri="{BB962C8B-B14F-4D97-AF65-F5344CB8AC3E}">
        <p14:creationId xmlns:p14="http://schemas.microsoft.com/office/powerpoint/2010/main" val="2095256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1A163-9A55-B54A-AC96-DD98DAA11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0" y="1240221"/>
            <a:ext cx="3673824" cy="5097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666972-0B42-4D40-B830-0861EC7A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55"/>
            <a:ext cx="8229600" cy="68180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Where does the Rio Grande’s water come from?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8C624-95C7-F044-AEC3-222B37608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45" y="1240221"/>
            <a:ext cx="3664058" cy="5097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D13325-117B-BB45-9257-6DD25C7C8EFE}"/>
              </a:ext>
            </a:extLst>
          </p:cNvPr>
          <p:cNvSpPr txBox="1"/>
          <p:nvPr/>
        </p:nvSpPr>
        <p:spPr>
          <a:xfrm>
            <a:off x="6797063" y="6366214"/>
            <a:ext cx="1955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Franklin Gothic Medium"/>
                <a:cs typeface="Franklin Gothic Medium"/>
              </a:rPr>
              <a:t>Phillips et al. (2011)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94B4A-47BA-E24E-B7A8-BC76F39DDA4F}"/>
              </a:ext>
            </a:extLst>
          </p:cNvPr>
          <p:cNvSpPr txBox="1"/>
          <p:nvPr/>
        </p:nvSpPr>
        <p:spPr>
          <a:xfrm>
            <a:off x="1427466" y="856235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Annual Precipitation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34488-8B46-0E47-A886-C57AF02BDE2D}"/>
              </a:ext>
            </a:extLst>
          </p:cNvPr>
          <p:cNvSpPr txBox="1"/>
          <p:nvPr/>
        </p:nvSpPr>
        <p:spPr>
          <a:xfrm>
            <a:off x="5660707" y="871624"/>
            <a:ext cx="200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Runoff Generation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6F070-74EA-EB45-9770-9C1CB469786F}"/>
              </a:ext>
            </a:extLst>
          </p:cNvPr>
          <p:cNvSpPr txBox="1"/>
          <p:nvPr/>
        </p:nvSpPr>
        <p:spPr>
          <a:xfrm>
            <a:off x="7530006" y="199696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C112F-1DFB-9744-8722-BDEBD9CD0D40}"/>
              </a:ext>
            </a:extLst>
          </p:cNvPr>
          <p:cNvSpPr txBox="1"/>
          <p:nvPr/>
        </p:nvSpPr>
        <p:spPr>
          <a:xfrm>
            <a:off x="7530006" y="3435036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339031-E0ED-854F-8376-13C64F5C5F10}"/>
              </a:ext>
            </a:extLst>
          </p:cNvPr>
          <p:cNvSpPr txBox="1"/>
          <p:nvPr/>
        </p:nvSpPr>
        <p:spPr>
          <a:xfrm>
            <a:off x="7406794" y="562985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TX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B35A1-92DD-EE43-8072-C851C716C1FE}"/>
              </a:ext>
            </a:extLst>
          </p:cNvPr>
          <p:cNvSpPr txBox="1"/>
          <p:nvPr/>
        </p:nvSpPr>
        <p:spPr>
          <a:xfrm>
            <a:off x="5803967" y="5749231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7DEA9-A178-8440-AD2E-D773A335DACA}"/>
              </a:ext>
            </a:extLst>
          </p:cNvPr>
          <p:cNvSpPr txBox="1"/>
          <p:nvPr/>
        </p:nvSpPr>
        <p:spPr>
          <a:xfrm>
            <a:off x="2331006" y="5638137"/>
            <a:ext cx="1487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El Paso/Juarez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3E868-369B-4645-AB38-A95B638AA839}"/>
              </a:ext>
            </a:extLst>
          </p:cNvPr>
          <p:cNvSpPr txBox="1"/>
          <p:nvPr/>
        </p:nvSpPr>
        <p:spPr>
          <a:xfrm>
            <a:off x="2108443" y="3558098"/>
            <a:ext cx="1302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Albuquerque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1F5CF-C358-CD49-818B-9C1B4C5D2749}"/>
              </a:ext>
            </a:extLst>
          </p:cNvPr>
          <p:cNvSpPr txBox="1"/>
          <p:nvPr/>
        </p:nvSpPr>
        <p:spPr>
          <a:xfrm>
            <a:off x="6456837" y="2192005"/>
            <a:ext cx="83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(snow)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58EAD9-17C5-A44C-B3DB-9FBF14C97965}"/>
              </a:ext>
            </a:extLst>
          </p:cNvPr>
          <p:cNvSpPr txBox="1"/>
          <p:nvPr/>
        </p:nvSpPr>
        <p:spPr>
          <a:xfrm>
            <a:off x="5666719" y="3404209"/>
            <a:ext cx="88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(rain,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 or not)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C01EF-5C6F-5B4D-A78A-F74F2E7998D8}"/>
              </a:ext>
            </a:extLst>
          </p:cNvPr>
          <p:cNvSpPr txBox="1"/>
          <p:nvPr/>
        </p:nvSpPr>
        <p:spPr>
          <a:xfrm>
            <a:off x="2595853" y="3148299"/>
            <a:ext cx="958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Santa Fe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FECAC5-D165-AA4E-9C86-55C611F8FB50}"/>
              </a:ext>
            </a:extLst>
          </p:cNvPr>
          <p:cNvSpPr/>
          <p:nvPr/>
        </p:nvSpPr>
        <p:spPr>
          <a:xfrm>
            <a:off x="2653995" y="3142453"/>
            <a:ext cx="60486" cy="545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35BC70-74C3-0D41-8765-5D9425FE7510}"/>
              </a:ext>
            </a:extLst>
          </p:cNvPr>
          <p:cNvSpPr txBox="1"/>
          <p:nvPr/>
        </p:nvSpPr>
        <p:spPr>
          <a:xfrm>
            <a:off x="1873517" y="4633636"/>
            <a:ext cx="148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Elephant Butte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ADBEF9-485B-354B-8932-131AF4839E87}"/>
              </a:ext>
            </a:extLst>
          </p:cNvPr>
          <p:cNvSpPr txBox="1"/>
          <p:nvPr/>
        </p:nvSpPr>
        <p:spPr>
          <a:xfrm>
            <a:off x="2361543" y="2439528"/>
            <a:ext cx="584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Taos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CD3B55-3F60-2344-9FFB-B1933AEF8D35}"/>
              </a:ext>
            </a:extLst>
          </p:cNvPr>
          <p:cNvSpPr/>
          <p:nvPr/>
        </p:nvSpPr>
        <p:spPr>
          <a:xfrm>
            <a:off x="2885961" y="2659365"/>
            <a:ext cx="60486" cy="545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DE7B18-D20C-5E49-87AD-F45D05FC9FD1}"/>
              </a:ext>
            </a:extLst>
          </p:cNvPr>
          <p:cNvCxnSpPr>
            <a:cxnSpLocks/>
          </p:cNvCxnSpPr>
          <p:nvPr/>
        </p:nvCxnSpPr>
        <p:spPr>
          <a:xfrm>
            <a:off x="782825" y="753219"/>
            <a:ext cx="7539372" cy="0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8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8081B-E5B5-414A-87F8-99D86E228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81"/>
          <a:stretch/>
        </p:blipFill>
        <p:spPr>
          <a:xfrm>
            <a:off x="1405024" y="1055714"/>
            <a:ext cx="6190748" cy="5349556"/>
          </a:xfrm>
          <a:prstGeom prst="rect">
            <a:avLst/>
          </a:prstGeom>
        </p:spPr>
      </p:pic>
      <p:sp>
        <p:nvSpPr>
          <p:cNvPr id="64514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Temperature and Precipitation in NM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36700" y="872067"/>
            <a:ext cx="6057900" cy="0"/>
          </a:xfrm>
          <a:prstGeom prst="line">
            <a:avLst/>
          </a:prstGeom>
          <a:ln w="285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4926D90-8AD9-7E41-808E-843D393F3A22}"/>
              </a:ext>
            </a:extLst>
          </p:cNvPr>
          <p:cNvSpPr/>
          <p:nvPr/>
        </p:nvSpPr>
        <p:spPr>
          <a:xfrm>
            <a:off x="7030002" y="1324774"/>
            <a:ext cx="368300" cy="1790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95AE0-8AFD-9248-AB41-4D04F4FD578F}"/>
              </a:ext>
            </a:extLst>
          </p:cNvPr>
          <p:cNvSpPr/>
          <p:nvPr/>
        </p:nvSpPr>
        <p:spPr>
          <a:xfrm>
            <a:off x="1683302" y="3788574"/>
            <a:ext cx="368300" cy="218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21CB65-A90C-6147-B250-357D2517223D}"/>
              </a:ext>
            </a:extLst>
          </p:cNvPr>
          <p:cNvGrpSpPr/>
          <p:nvPr/>
        </p:nvGrpSpPr>
        <p:grpSpPr>
          <a:xfrm>
            <a:off x="7096780" y="750568"/>
            <a:ext cx="1233000" cy="1123950"/>
            <a:chOff x="7096780" y="750568"/>
            <a:chExt cx="1233000" cy="112395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7102831" y="1222546"/>
              <a:ext cx="1143000" cy="64770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7096780" y="1582418"/>
              <a:ext cx="1233000" cy="29210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7096780" y="750568"/>
              <a:ext cx="965200" cy="112395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54B004-27CC-AB4A-8D4A-4AC122992F1A}"/>
              </a:ext>
            </a:extLst>
          </p:cNvPr>
          <p:cNvSpPr txBox="1"/>
          <p:nvPr/>
        </p:nvSpPr>
        <p:spPr>
          <a:xfrm>
            <a:off x="7096780" y="2178392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large, </a:t>
            </a:r>
          </a:p>
          <a:p>
            <a:r>
              <a:rPr lang="en-US" sz="1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ongoing trend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F7EB73-1BC5-764A-BB58-8D2201F61A26}"/>
              </a:ext>
            </a:extLst>
          </p:cNvPr>
          <p:cNvSpPr txBox="1"/>
          <p:nvPr/>
        </p:nvSpPr>
        <p:spPr>
          <a:xfrm>
            <a:off x="33164" y="4511442"/>
            <a:ext cx="201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rgbClr val="3333FF"/>
                </a:solidFill>
                <a:latin typeface="Franklin Gothic Medium" panose="020B0603020102020204" pitchFamily="34" charset="0"/>
              </a:rPr>
              <a:t>no long-term trend</a:t>
            </a:r>
          </a:p>
          <a:p>
            <a:pPr algn="r"/>
            <a:r>
              <a:rPr lang="en-US" sz="1800" dirty="0">
                <a:solidFill>
                  <a:srgbClr val="3333FF"/>
                </a:solidFill>
                <a:latin typeface="Franklin Gothic Medium" panose="020B0603020102020204" pitchFamily="34" charset="0"/>
              </a:rPr>
              <a:t>lots of variability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6405270"/>
            <a:ext cx="534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0000"/>
                </a:solidFill>
                <a:latin typeface="Franklin Gothic Medium"/>
                <a:ea typeface="+mn-ea"/>
                <a:cs typeface="Franklin Gothic Medium"/>
              </a:rPr>
              <a:t>updated from NM Water Supply Vulnerability Working Group (2015)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6AA013-F227-FB41-8B3B-E80C6B19C62C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2/14</a:t>
            </a:r>
          </a:p>
        </p:txBody>
      </p:sp>
    </p:spTree>
    <p:extLst>
      <p:ext uri="{BB962C8B-B14F-4D97-AF65-F5344CB8AC3E}">
        <p14:creationId xmlns:p14="http://schemas.microsoft.com/office/powerpoint/2010/main" val="212521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0A9F-1429-5241-A759-FD7E478D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16" y="228053"/>
            <a:ext cx="7684768" cy="9144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000090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rPr>
              <a:t>Carbon emissions and coal consumption</a:t>
            </a:r>
            <a:endParaRPr lang="en-US" sz="28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694C5-D82E-674B-89F8-E375FFFC5640}"/>
              </a:ext>
            </a:extLst>
          </p:cNvPr>
          <p:cNvSpPr txBox="1"/>
          <p:nvPr/>
        </p:nvSpPr>
        <p:spPr>
          <a:xfrm>
            <a:off x="6484220" y="4468187"/>
            <a:ext cx="189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Franklin Gothic Medium" panose="020B0603020102020204" pitchFamily="34" charset="0"/>
              </a:rPr>
              <a:t>Economist</a:t>
            </a:r>
            <a:r>
              <a:rPr lang="en-US" sz="1400" dirty="0">
                <a:latin typeface="Franklin Gothic Medium" panose="020B0603020102020204" pitchFamily="34" charset="0"/>
              </a:rPr>
              <a:t> (Sep 2019)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0163B-5747-9546-A837-E59040CC4539}"/>
              </a:ext>
            </a:extLst>
          </p:cNvPr>
          <p:cNvSpPr txBox="1"/>
          <p:nvPr/>
        </p:nvSpPr>
        <p:spPr>
          <a:xfrm>
            <a:off x="729616" y="4953000"/>
            <a:ext cx="7684768" cy="1508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</a:rPr>
              <a:t>Huge increases in coal consumption are occurring in 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Asia</a:t>
            </a:r>
            <a:r>
              <a:rPr lang="en-US" sz="2000" dirty="0">
                <a:latin typeface="Franklin Gothic Medium" panose="020B0603020102020204" pitchFamily="34" charset="0"/>
              </a:rPr>
              <a:t> .... and 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not</a:t>
            </a:r>
            <a:r>
              <a:rPr lang="en-US" sz="2000" dirty="0">
                <a:latin typeface="Franklin Gothic Medium" panose="020B0603020102020204" pitchFamily="34" charset="0"/>
              </a:rPr>
              <a:t> in the rest of the world. </a:t>
            </a:r>
          </a:p>
          <a:p>
            <a:endParaRPr lang="en-US" sz="1000" dirty="0">
              <a:latin typeface="Franklin Gothic Medium" panose="020B0603020102020204" pitchFamily="34" charset="0"/>
            </a:endParaRPr>
          </a:p>
          <a:p>
            <a:r>
              <a:rPr lang="en-US" sz="2000" dirty="0">
                <a:latin typeface="Franklin Gothic Medium" panose="020B0603020102020204" pitchFamily="34" charset="0"/>
              </a:rPr>
              <a:t>Rapid development of cheap, dirty energy has contributed to raising living standards in Asian countries – at a 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steep environmental cost</a:t>
            </a:r>
            <a:r>
              <a:rPr lang="en-US" sz="2000" dirty="0">
                <a:latin typeface="Franklin Gothic Medium" panose="020B0603020102020204" pitchFamily="34" charset="0"/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45B4A0-0139-6348-A0EE-0FA6198D8151}"/>
              </a:ext>
            </a:extLst>
          </p:cNvPr>
          <p:cNvCxnSpPr>
            <a:cxnSpLocks/>
          </p:cNvCxnSpPr>
          <p:nvPr/>
        </p:nvCxnSpPr>
        <p:spPr>
          <a:xfrm>
            <a:off x="838200" y="914400"/>
            <a:ext cx="7467600" cy="0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8E46197-B404-9049-991E-DCE7EB7B4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20" y="1270868"/>
            <a:ext cx="3166522" cy="324295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2F6E9962-6777-BD47-9B6B-390EA0922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69486"/>
            <a:ext cx="4117596" cy="332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2DE21A-480F-D045-B897-1DF2FCAD7E27}"/>
              </a:ext>
            </a:extLst>
          </p:cNvPr>
          <p:cNvSpPr txBox="1"/>
          <p:nvPr/>
        </p:nvSpPr>
        <p:spPr>
          <a:xfrm>
            <a:off x="609600" y="4468187"/>
            <a:ext cx="1913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Franklin Gothic Medium" panose="020B0603020102020204" pitchFamily="34" charset="0"/>
              </a:rPr>
              <a:t>IPCC </a:t>
            </a:r>
            <a:r>
              <a:rPr lang="en-US" sz="1400" dirty="0" err="1">
                <a:latin typeface="Franklin Gothic Medium" panose="020B0603020102020204" pitchFamily="34" charset="0"/>
              </a:rPr>
              <a:t>AR5</a:t>
            </a:r>
            <a:r>
              <a:rPr lang="en-US" sz="1400" dirty="0">
                <a:latin typeface="Franklin Gothic Medium" panose="020B0603020102020204" pitchFamily="34" charset="0"/>
              </a:rPr>
              <a:t> </a:t>
            </a:r>
            <a:r>
              <a:rPr lang="en-US" sz="1400" dirty="0" err="1">
                <a:latin typeface="Franklin Gothic Medium" panose="020B0603020102020204" pitchFamily="34" charset="0"/>
              </a:rPr>
              <a:t>WG3</a:t>
            </a:r>
            <a:r>
              <a:rPr lang="en-US" sz="1400" dirty="0">
                <a:latin typeface="Franklin Gothic Medium" panose="020B0603020102020204" pitchFamily="34" charset="0"/>
              </a:rPr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222469215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AD69-4C58-884E-99DD-0DF692F3A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816"/>
            <a:ext cx="8229600" cy="715962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The urgency of emissions mitigation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BA090-C2DB-6A48-BFDC-497BEEC6B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90600"/>
            <a:ext cx="4267200" cy="4675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2E9B6-61DA-5949-A5A6-77CB8E11E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1447800"/>
            <a:ext cx="3398734" cy="2674414"/>
          </a:xfrm>
          <a:prstGeom prst="rect">
            <a:avLst/>
          </a:prstGeom>
        </p:spPr>
      </p:pic>
      <p:sp>
        <p:nvSpPr>
          <p:cNvPr id="7" name="Text Box 20">
            <a:extLst>
              <a:ext uri="{FF2B5EF4-FFF2-40B4-BE49-F238E27FC236}">
                <a16:creationId xmlns:a16="http://schemas.microsoft.com/office/drawing/2014/main" id="{3C835FB0-AC6D-8641-9346-5345CF7E0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933" y="3826877"/>
            <a:ext cx="3339376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2020              2060            2100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1A72BAEC-2996-EF4D-AE07-C03D075D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11" y="4724400"/>
            <a:ext cx="4147289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2020                    2060                    2100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DF54CA-855A-C741-ABD9-96A17D6365CA}"/>
              </a:ext>
            </a:extLst>
          </p:cNvPr>
          <p:cNvSpPr/>
          <p:nvPr/>
        </p:nvSpPr>
        <p:spPr>
          <a:xfrm>
            <a:off x="2305187" y="5336089"/>
            <a:ext cx="2438400" cy="332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A2BF0-3D60-CA46-ABC4-1C8E583708CD}"/>
              </a:ext>
            </a:extLst>
          </p:cNvPr>
          <p:cNvSpPr txBox="1"/>
          <p:nvPr/>
        </p:nvSpPr>
        <p:spPr>
          <a:xfrm>
            <a:off x="568904" y="6123306"/>
            <a:ext cx="1251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IPCC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4F327-ABAC-AE4A-8338-A61E7D8F4906}"/>
              </a:ext>
            </a:extLst>
          </p:cNvPr>
          <p:cNvSpPr txBox="1"/>
          <p:nvPr/>
        </p:nvSpPr>
        <p:spPr>
          <a:xfrm>
            <a:off x="4917349" y="4368979"/>
            <a:ext cx="3832544" cy="20928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Decades of global non-action on</a:t>
            </a:r>
          </a:p>
          <a:p>
            <a:r>
              <a:rPr lang="en-US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emissions mitigation have closed the window on further delays</a:t>
            </a:r>
          </a:p>
          <a:p>
            <a:endParaRPr lang="en-US" sz="10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Meeting the Paris climate goal requires steep reductions in 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all</a:t>
            </a:r>
            <a:r>
              <a:rPr lang="en-US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fossil fuel emissions ... </a:t>
            </a:r>
            <a:r>
              <a:rPr lang="en-US" sz="20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soon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80418-BC26-9540-B099-8FF9B0529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98" y="5438311"/>
            <a:ext cx="1022701" cy="13231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7C2CBB-38AD-7844-B601-C3E7A2761435}"/>
              </a:ext>
            </a:extLst>
          </p:cNvPr>
          <p:cNvCxnSpPr>
            <a:cxnSpLocks/>
          </p:cNvCxnSpPr>
          <p:nvPr/>
        </p:nvCxnSpPr>
        <p:spPr>
          <a:xfrm>
            <a:off x="1066800" y="838200"/>
            <a:ext cx="7021128" cy="0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3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41DBE73-6CA8-6C4A-9653-5DA6E2F240F5}"/>
              </a:ext>
            </a:extLst>
          </p:cNvPr>
          <p:cNvGrpSpPr/>
          <p:nvPr/>
        </p:nvGrpSpPr>
        <p:grpSpPr>
          <a:xfrm>
            <a:off x="152399" y="1290913"/>
            <a:ext cx="6197600" cy="3744144"/>
            <a:chOff x="114300" y="1666056"/>
            <a:chExt cx="5410200" cy="27934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B0AC03-FD1A-6E4C-A448-3713ECCDF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" y="1666056"/>
              <a:ext cx="5410200" cy="4465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C6DDD8-DB0F-CF4B-B9E3-E7639E5D6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" y="1985407"/>
              <a:ext cx="5410200" cy="24741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823726-A7DF-7640-85A6-17B9D64D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88072"/>
            <a:ext cx="8784771" cy="962718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Mitigation</a:t>
            </a:r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of Climate Change:  </a:t>
            </a:r>
            <a:b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Controversial, but Inevitable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6C1447-F47B-7145-851E-E8926DA078F8}"/>
              </a:ext>
            </a:extLst>
          </p:cNvPr>
          <p:cNvCxnSpPr/>
          <p:nvPr/>
        </p:nvCxnSpPr>
        <p:spPr>
          <a:xfrm>
            <a:off x="333511" y="1050790"/>
            <a:ext cx="8507457" cy="0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EA5D9C-195E-D54E-B575-645EEF4F77D9}"/>
              </a:ext>
            </a:extLst>
          </p:cNvPr>
          <p:cNvSpPr txBox="1"/>
          <p:nvPr/>
        </p:nvSpPr>
        <p:spPr>
          <a:xfrm>
            <a:off x="315581" y="5036442"/>
            <a:ext cx="2632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Jan 5, 2011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9D5FB8-8DE3-4F40-B4D9-0D7C6B35E385}"/>
              </a:ext>
            </a:extLst>
          </p:cNvPr>
          <p:cNvGrpSpPr/>
          <p:nvPr/>
        </p:nvGrpSpPr>
        <p:grpSpPr>
          <a:xfrm>
            <a:off x="3970789" y="2042828"/>
            <a:ext cx="4966381" cy="4606314"/>
            <a:chOff x="3962400" y="2057400"/>
            <a:chExt cx="4966381" cy="4606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290343-7211-BC49-97F5-4A0BD77A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2057400"/>
              <a:ext cx="4966381" cy="45853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5A3CBE-2A2E-4844-AFC2-0399F6C6E919}"/>
                </a:ext>
              </a:extLst>
            </p:cNvPr>
            <p:cNvSpPr txBox="1"/>
            <p:nvPr/>
          </p:nvSpPr>
          <p:spPr>
            <a:xfrm>
              <a:off x="7537676" y="6355937"/>
              <a:ext cx="1375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00000"/>
                  </a:solidFill>
                  <a:latin typeface="Franklin Gothic Medium"/>
                  <a:cs typeface="Franklin Gothic Medium"/>
                </a:rPr>
                <a:t>Mar 25,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97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charset="0"/>
                <a:ea typeface="ＭＳ Ｐゴシック" charset="0"/>
                <a:cs typeface="Franklin Gothic Medium" charset="0"/>
              </a:rPr>
              <a:t>Observed Climate Variability in the RG Headwaters</a:t>
            </a:r>
          </a:p>
        </p:txBody>
      </p:sp>
      <p:pic>
        <p:nvPicPr>
          <p:cNvPr id="149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5791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962400"/>
            <a:ext cx="3581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Box 4"/>
          <p:cNvSpPr txBox="1">
            <a:spLocks noChangeArrowheads="1"/>
          </p:cNvSpPr>
          <p:nvPr/>
        </p:nvSpPr>
        <p:spPr bwMode="auto">
          <a:xfrm rot="-5400000">
            <a:off x="1007269" y="5012531"/>
            <a:ext cx="10668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white"/>
                </a:solidFill>
                <a:latin typeface="Arial" charset="0"/>
                <a:cs typeface="Arial" charset="0"/>
              </a:rPr>
              <a:t>Inches</a:t>
            </a:r>
          </a:p>
        </p:txBody>
      </p:sp>
      <p:sp>
        <p:nvSpPr>
          <p:cNvPr id="149509" name="TextBox 1"/>
          <p:cNvSpPr txBox="1">
            <a:spLocks noChangeArrowheads="1"/>
          </p:cNvSpPr>
          <p:nvPr/>
        </p:nvSpPr>
        <p:spPr bwMode="auto">
          <a:xfrm>
            <a:off x="5638800" y="1050925"/>
            <a:ext cx="3505200" cy="13234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Franklin Gothic Medium" charset="0"/>
                <a:cs typeface="Franklin Gothic Medium" charset="0"/>
              </a:rPr>
              <a:t>Temperature</a:t>
            </a:r>
            <a:r>
              <a:rPr lang="en-US" sz="2000" dirty="0">
                <a:solidFill>
                  <a:prstClr val="black"/>
                </a:solidFill>
                <a:latin typeface="Franklin Gothic Medium" charset="0"/>
                <a:cs typeface="Franklin Gothic Medium" charset="0"/>
              </a:rPr>
              <a:t> and </a:t>
            </a:r>
            <a:r>
              <a:rPr lang="en-US" sz="2000" dirty="0">
                <a:solidFill>
                  <a:srgbClr val="0070C0"/>
                </a:solidFill>
                <a:latin typeface="Franklin Gothic Medium" charset="0"/>
                <a:cs typeface="Franklin Gothic Medium" charset="0"/>
              </a:rPr>
              <a:t>Precipitation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Franklin Gothic Medium" charset="0"/>
                <a:cs typeface="Franklin Gothic Medium" charset="0"/>
              </a:rPr>
              <a:t>CO Division 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Franklin Gothic Medium" charset="0"/>
              <a:cs typeface="Franklin Gothic Medium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Franklin Gothic Medium" charset="0"/>
              <a:cs typeface="Franklin Gothic Medium" charset="0"/>
            </a:endParaRPr>
          </a:p>
        </p:txBody>
      </p:sp>
      <p:sp>
        <p:nvSpPr>
          <p:cNvPr id="149510" name="TextBox 6"/>
          <p:cNvSpPr txBox="1">
            <a:spLocks noChangeArrowheads="1"/>
          </p:cNvSpPr>
          <p:nvPr/>
        </p:nvSpPr>
        <p:spPr bwMode="auto">
          <a:xfrm>
            <a:off x="5638800" y="4038600"/>
            <a:ext cx="2971800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Franklin Gothic Medium" charset="0"/>
                <a:cs typeface="Franklin Gothic Medium" charset="0"/>
              </a:rPr>
              <a:t>1 April Snowpack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Franklin Gothic Medium" charset="0"/>
                <a:cs typeface="Franklin Gothic Medium" charset="0"/>
              </a:rPr>
              <a:t>Upper Rio Grande basin</a:t>
            </a:r>
          </a:p>
        </p:txBody>
      </p:sp>
      <p:sp>
        <p:nvSpPr>
          <p:cNvPr id="149511" name="TextBox 1"/>
          <p:cNvSpPr txBox="1">
            <a:spLocks noChangeArrowheads="1"/>
          </p:cNvSpPr>
          <p:nvPr/>
        </p:nvSpPr>
        <p:spPr bwMode="auto">
          <a:xfrm>
            <a:off x="2667000" y="1219200"/>
            <a:ext cx="11221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9A2E12"/>
                </a:solidFill>
                <a:latin typeface="Arial" charset="0"/>
                <a:cs typeface="Arial" charset="0"/>
              </a:rPr>
              <a:t>Temp (  F)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3200400"/>
            <a:ext cx="1119188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4F81BD">
                    <a:lumMod val="75000"/>
                  </a:srgbClr>
                </a:solidFill>
                <a:latin typeface="Arial"/>
                <a:ea typeface="ＭＳ Ｐゴシック" charset="0"/>
                <a:cs typeface="Arial"/>
              </a:rPr>
              <a:t>Precip (in)</a:t>
            </a:r>
          </a:p>
        </p:txBody>
      </p:sp>
      <p:sp>
        <p:nvSpPr>
          <p:cNvPr id="149513" name="TextBox 4"/>
          <p:cNvSpPr txBox="1">
            <a:spLocks noChangeArrowheads="1"/>
          </p:cNvSpPr>
          <p:nvPr/>
        </p:nvSpPr>
        <p:spPr bwMode="auto">
          <a:xfrm rot="-5400000">
            <a:off x="-211931" y="2802731"/>
            <a:ext cx="12192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white"/>
                </a:solidFill>
                <a:latin typeface="Arial" charset="0"/>
                <a:cs typeface="Arial" charset="0"/>
              </a:rPr>
              <a:t>Inches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4343400"/>
            <a:ext cx="10048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srgbClr val="F79646">
                    <a:lumMod val="75000"/>
                  </a:srgbClr>
                </a:solidFill>
                <a:latin typeface="Arial"/>
                <a:ea typeface="ＭＳ Ｐゴシック" charset="0"/>
                <a:cs typeface="Arial"/>
              </a:rPr>
              <a:t>SWE</a:t>
            </a:r>
            <a:r>
              <a:rPr lang="en-US" sz="1600" dirty="0">
                <a:solidFill>
                  <a:srgbClr val="F79646">
                    <a:lumMod val="75000"/>
                  </a:srgbClr>
                </a:solidFill>
                <a:latin typeface="Arial"/>
                <a:ea typeface="ＭＳ Ｐゴシック" charset="0"/>
                <a:cs typeface="Arial"/>
              </a:rPr>
              <a:t> (in)</a:t>
            </a:r>
          </a:p>
        </p:txBody>
      </p:sp>
      <p:sp>
        <p:nvSpPr>
          <p:cNvPr id="149516" name="TextBox 1"/>
          <p:cNvSpPr txBox="1">
            <a:spLocks noChangeArrowheads="1"/>
          </p:cNvSpPr>
          <p:nvPr/>
        </p:nvSpPr>
        <p:spPr bwMode="auto">
          <a:xfrm>
            <a:off x="1371600" y="6414533"/>
            <a:ext cx="4578350" cy="30777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C00000"/>
                </a:solidFill>
                <a:latin typeface="Franklin Gothic Medium" charset="0"/>
                <a:cs typeface="Franklin Gothic Medium" charset="0"/>
              </a:rPr>
              <a:t>Chavarria &amp; </a:t>
            </a:r>
            <a:r>
              <a:rPr lang="en-US" sz="1400" dirty="0" err="1">
                <a:solidFill>
                  <a:srgbClr val="C00000"/>
                </a:solidFill>
                <a:latin typeface="Franklin Gothic Medium" charset="0"/>
                <a:cs typeface="Franklin Gothic Medium" charset="0"/>
              </a:rPr>
              <a:t>Gutzler</a:t>
            </a:r>
            <a:r>
              <a:rPr lang="en-US" sz="1400" dirty="0">
                <a:solidFill>
                  <a:srgbClr val="C00000"/>
                </a:solidFill>
                <a:latin typeface="Franklin Gothic Medium" charset="0"/>
                <a:cs typeface="Franklin Gothic Medium" charset="0"/>
              </a:rPr>
              <a:t> (2018) from NOAA and NRCS data</a:t>
            </a:r>
          </a:p>
        </p:txBody>
      </p:sp>
      <p:pic>
        <p:nvPicPr>
          <p:cNvPr id="18" name="Picture 11" descr="MapRan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4054475"/>
            <a:ext cx="1301750" cy="21082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517" y="4668593"/>
            <a:ext cx="274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79646">
                    <a:lumMod val="75000"/>
                  </a:srgbClr>
                </a:solidFill>
                <a:latin typeface="Franklin Gothic Medium"/>
                <a:cs typeface="Franklin Gothic Medium"/>
              </a:rPr>
              <a:t>5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76917" y="863601"/>
            <a:ext cx="7790166" cy="0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C116FA-2DAF-F742-BF84-6BDE4FDC0347}"/>
              </a:ext>
            </a:extLst>
          </p:cNvPr>
          <p:cNvSpPr txBox="1"/>
          <p:nvPr/>
        </p:nvSpPr>
        <p:spPr>
          <a:xfrm>
            <a:off x="3317520" y="1166189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9A2E12"/>
                </a:solidFill>
                <a:latin typeface="Franklin Gothic Medium" charset="0"/>
                <a:cs typeface="Franklin Gothic Medium" charset="0"/>
                <a:sym typeface="Wingdings" charset="0"/>
              </a:rPr>
              <a:t>o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98E07-556B-DD45-9CF9-BBA6A9575B66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3/14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3C2347-E274-A24D-B117-D5051F678E97}"/>
              </a:ext>
            </a:extLst>
          </p:cNvPr>
          <p:cNvGrpSpPr/>
          <p:nvPr/>
        </p:nvGrpSpPr>
        <p:grpSpPr>
          <a:xfrm>
            <a:off x="2971800" y="1752600"/>
            <a:ext cx="6019800" cy="4216400"/>
            <a:chOff x="2971800" y="1752600"/>
            <a:chExt cx="6019800" cy="42164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971800" y="1752600"/>
              <a:ext cx="6019800" cy="4216400"/>
              <a:chOff x="2971800" y="1752600"/>
              <a:chExt cx="6019800" cy="4216063"/>
            </a:xfrm>
          </p:grpSpPr>
          <p:sp>
            <p:nvSpPr>
              <p:cNvPr id="149517" name="TextBox 6"/>
              <p:cNvSpPr txBox="1">
                <a:spLocks noChangeArrowheads="1"/>
              </p:cNvSpPr>
              <p:nvPr/>
            </p:nvSpPr>
            <p:spPr bwMode="auto">
              <a:xfrm>
                <a:off x="5791200" y="1975609"/>
                <a:ext cx="3200400" cy="16695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 charset="0"/>
                  </a:rPr>
                  <a:t> Temperature has 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 charset="0"/>
                  </a:rPr>
                  <a:t>     </a:t>
                </a:r>
                <a:r>
                  <a:rPr lang="en-US" sz="2000" u="sng" dirty="0">
                    <a:solidFill>
                      <a:schemeClr val="accent2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 charset="0"/>
                  </a:rPr>
                  <a:t>increased</a:t>
                </a: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 charset="0"/>
                  </a:rPr>
                  <a:t> ~3 F since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 charset="0"/>
                  </a:rPr>
                  <a:t>     the early </a:t>
                </a:r>
                <a:r>
                  <a:rPr lang="en-US" sz="2000" dirty="0" err="1">
                    <a:solidFill>
                      <a:schemeClr val="accent2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 charset="0"/>
                  </a:rPr>
                  <a:t>1970s</a:t>
                </a:r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Franklin Gothic Medium" charset="0"/>
                  <a:cs typeface="Franklin Gothic Medium" charset="0"/>
                  <a:sym typeface="Wingdings" charset="0"/>
                </a:endParaRPr>
              </a:p>
              <a:p>
                <a:pPr defTabSz="914400" eaLnBrk="1" fontAlgn="base" hangingPunct="1">
                  <a:spcBef>
                    <a:spcPts val="30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70C0"/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 Very small </a:t>
                </a:r>
                <a:r>
                  <a:rPr lang="en-US" sz="2000" u="sng" dirty="0">
                    <a:solidFill>
                      <a:srgbClr val="0070C0"/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increase</a:t>
                </a:r>
                <a:r>
                  <a:rPr lang="en-US" sz="2000" dirty="0">
                    <a:solidFill>
                      <a:srgbClr val="0070C0"/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 in 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70C0"/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     precipitation (natural?)</a:t>
                </a:r>
                <a:endParaRPr lang="en-US" sz="2000" dirty="0">
                  <a:solidFill>
                    <a:srgbClr val="0070C0"/>
                  </a:solidFill>
                  <a:latin typeface="Franklin Gothic Medium" charset="0"/>
                  <a:cs typeface="Franklin Gothic Medium" charset="0"/>
                </a:endParaRPr>
              </a:p>
            </p:txBody>
          </p:sp>
          <p:sp>
            <p:nvSpPr>
              <p:cNvPr id="13" name="TextBox 6"/>
              <p:cNvSpPr txBox="1">
                <a:spLocks noChangeArrowheads="1"/>
              </p:cNvSpPr>
              <p:nvPr/>
            </p:nvSpPr>
            <p:spPr bwMode="auto">
              <a:xfrm>
                <a:off x="5791200" y="4952744"/>
                <a:ext cx="2971800" cy="10159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 Snowpack has 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     </a:t>
                </a:r>
                <a:r>
                  <a:rPr lang="en-US" sz="2000" u="sng" dirty="0">
                    <a:solidFill>
                      <a:schemeClr val="accent6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decreased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 ~25% since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     the early </a:t>
                </a:r>
                <a:r>
                  <a:rPr lang="en-US" sz="2000" dirty="0" err="1">
                    <a:solidFill>
                      <a:schemeClr val="accent6">
                        <a:lumMod val="75000"/>
                      </a:schemeClr>
                    </a:solidFill>
                    <a:latin typeface="Franklin Gothic Medium" charset="0"/>
                    <a:cs typeface="Franklin Gothic Medium" charset="0"/>
                    <a:sym typeface="Wingdings"/>
                  </a:rPr>
                  <a:t>1970s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  <a:latin typeface="Franklin Gothic Medium" charset="0"/>
                  <a:cs typeface="Franklin Gothic Medium" charset="0"/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2971800" y="5105132"/>
                <a:ext cx="2057400" cy="228582"/>
              </a:xfrm>
              <a:prstGeom prst="line">
                <a:avLst/>
              </a:prstGeom>
              <a:ln>
                <a:solidFill>
                  <a:srgbClr val="FF66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971800" y="1752600"/>
                <a:ext cx="2133600" cy="68574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D9EF2B-6973-0B41-B6D3-E9C6C2092D66}"/>
                </a:ext>
              </a:extLst>
            </p:cNvPr>
            <p:cNvSpPr txBox="1"/>
            <p:nvPr/>
          </p:nvSpPr>
          <p:spPr>
            <a:xfrm>
              <a:off x="7510462" y="221780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0"/>
          <a:stretch>
            <a:fillRect/>
          </a:stretch>
        </p:blipFill>
        <p:spPr bwMode="auto">
          <a:xfrm>
            <a:off x="228600" y="1066800"/>
            <a:ext cx="62531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194733"/>
            <a:ext cx="8763000" cy="6858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2060"/>
                </a:solidFill>
                <a:latin typeface="Franklin Gothic Medium" charset="0"/>
              </a:rPr>
              <a:t>Proxy Rio Grande streamflow:  </a:t>
            </a:r>
            <a:r>
              <a:rPr lang="en-US" sz="2800" b="1" dirty="0" err="1">
                <a:solidFill>
                  <a:srgbClr val="002060"/>
                </a:solidFill>
                <a:latin typeface="Franklin Gothic Medium" charset="0"/>
              </a:rPr>
              <a:t>Otowi</a:t>
            </a:r>
            <a:r>
              <a:rPr lang="en-US" sz="2800" b="1" dirty="0">
                <a:solidFill>
                  <a:srgbClr val="002060"/>
                </a:solidFill>
                <a:latin typeface="Franklin Gothic Medium" charset="0"/>
              </a:rPr>
              <a:t> gage</a:t>
            </a:r>
          </a:p>
        </p:txBody>
      </p:sp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7315200" y="5715000"/>
            <a:ext cx="1452563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err="1">
                <a:solidFill>
                  <a:srgbClr val="C00000"/>
                </a:solidFill>
                <a:latin typeface="Franklin Gothic Medium" charset="0"/>
              </a:rPr>
              <a:t>treeflow.org</a:t>
            </a:r>
            <a:endParaRPr lang="en-US" sz="1600" dirty="0">
              <a:solidFill>
                <a:srgbClr val="C00000"/>
              </a:solidFill>
              <a:latin typeface="Franklin Gothic Medium" charset="0"/>
            </a:endParaRPr>
          </a:p>
          <a:p>
            <a:pPr algn="r"/>
            <a:r>
              <a:rPr lang="en-US" sz="1600" dirty="0" err="1">
                <a:solidFill>
                  <a:srgbClr val="C00000"/>
                </a:solidFill>
                <a:latin typeface="Franklin Gothic Medium" charset="0"/>
              </a:rPr>
              <a:t>Gutzler</a:t>
            </a:r>
            <a:r>
              <a:rPr lang="en-US" sz="1600" dirty="0">
                <a:solidFill>
                  <a:srgbClr val="C00000"/>
                </a:solidFill>
                <a:latin typeface="Franklin Gothic Medium" charset="0"/>
              </a:rPr>
              <a:t> (2012)</a:t>
            </a: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6934200" y="1524000"/>
            <a:ext cx="1666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Franklin Gothic Medium" charset="0"/>
              </a:rPr>
              <a:t>based on</a:t>
            </a:r>
          </a:p>
          <a:p>
            <a:r>
              <a:rPr lang="en-US" sz="2000">
                <a:latin typeface="Franklin Gothic Medium" charset="0"/>
              </a:rPr>
              <a:t>tree ring data</a:t>
            </a: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7086600" y="4191000"/>
            <a:ext cx="1039304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C0000"/>
                </a:solidFill>
                <a:latin typeface="Franklin Gothic Medium" charset="0"/>
              </a:rPr>
              <a:t>Otowi gage</a:t>
            </a: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1182418" y="5454650"/>
            <a:ext cx="7556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1500</a:t>
            </a:r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5951268" y="5454650"/>
            <a:ext cx="7556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2000</a:t>
            </a:r>
          </a:p>
        </p:txBody>
      </p:sp>
      <p:pic>
        <p:nvPicPr>
          <p:cNvPr id="68617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2415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55181" y="1757891"/>
            <a:ext cx="1126067" cy="2819400"/>
            <a:chOff x="3092320" y="1828800"/>
            <a:chExt cx="833757" cy="2819400"/>
          </a:xfrm>
        </p:grpSpPr>
        <p:sp>
          <p:nvSpPr>
            <p:cNvPr id="15" name="Up-Down Arrow 14"/>
            <p:cNvSpPr/>
            <p:nvPr/>
          </p:nvSpPr>
          <p:spPr>
            <a:xfrm>
              <a:off x="3217697" y="2209800"/>
              <a:ext cx="532852" cy="2438400"/>
            </a:xfrm>
            <a:prstGeom prst="upDownArrow">
              <a:avLst/>
            </a:prstGeom>
            <a:solidFill>
              <a:srgbClr val="008000">
                <a:alpha val="50000"/>
              </a:srgbClr>
            </a:solidFill>
            <a:ln w="3810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623" name="TextBox 15"/>
            <p:cNvSpPr txBox="1">
              <a:spLocks noChangeArrowheads="1"/>
            </p:cNvSpPr>
            <p:nvPr/>
          </p:nvSpPr>
          <p:spPr bwMode="auto">
            <a:xfrm>
              <a:off x="3092320" y="1828800"/>
              <a:ext cx="8337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008000"/>
                  </a:solidFill>
                  <a:latin typeface="Franklin Gothic Medium" charset="0"/>
                </a:rPr>
                <a:t>±20%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14823" y="788105"/>
            <a:ext cx="7986252" cy="1588"/>
          </a:xfrm>
          <a:prstGeom prst="line">
            <a:avLst/>
          </a:prstGeom>
          <a:ln w="285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4/14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9D74B0-AC3D-B741-B3A3-55B903520CEA}"/>
              </a:ext>
            </a:extLst>
          </p:cNvPr>
          <p:cNvGrpSpPr/>
          <p:nvPr/>
        </p:nvGrpSpPr>
        <p:grpSpPr>
          <a:xfrm>
            <a:off x="412933" y="3164645"/>
            <a:ext cx="2274176" cy="604909"/>
            <a:chOff x="412933" y="3164645"/>
            <a:chExt cx="2274176" cy="604909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88F321A5-471B-2143-A793-831A2DF87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33" y="3164645"/>
              <a:ext cx="1268937" cy="604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Franklin Gothic Medium" charset="0"/>
                  <a:cs typeface="Franklin Gothic Medium" charset="0"/>
                </a:rPr>
                <a:t>~1700 </a:t>
              </a:r>
              <a:r>
                <a:rPr lang="en-US" sz="1400" dirty="0" err="1">
                  <a:solidFill>
                    <a:srgbClr val="FF0000"/>
                  </a:solidFill>
                  <a:latin typeface="Franklin Gothic Medium" charset="0"/>
                  <a:cs typeface="Franklin Gothic Medium" charset="0"/>
                </a:rPr>
                <a:t>kAF</a:t>
              </a:r>
              <a:r>
                <a:rPr lang="en-US" sz="1400" dirty="0">
                  <a:solidFill>
                    <a:srgbClr val="FF0000"/>
                  </a:solidFill>
                  <a:latin typeface="Franklin Gothic Medium" charset="0"/>
                  <a:cs typeface="Franklin Gothic Medium" charset="0"/>
                </a:rPr>
                <a:t>/</a:t>
              </a:r>
              <a:r>
                <a:rPr lang="en-US" sz="1400" dirty="0" err="1">
                  <a:solidFill>
                    <a:srgbClr val="FF0000"/>
                  </a:solidFill>
                  <a:latin typeface="Franklin Gothic Medium" charset="0"/>
                  <a:cs typeface="Franklin Gothic Medium" charset="0"/>
                </a:rPr>
                <a:t>yr</a:t>
              </a:r>
              <a:endParaRPr lang="en-US" sz="1400" dirty="0">
                <a:solidFill>
                  <a:srgbClr val="FF0000"/>
                </a:solidFill>
                <a:latin typeface="Franklin Gothic Medium" charset="0"/>
                <a:cs typeface="Franklin Gothic Medium" charset="0"/>
              </a:endParaRPr>
            </a:p>
            <a:p>
              <a:pPr algn="ctr" eaLnBrk="1" hangingPunct="1">
                <a:lnSpc>
                  <a:spcPct val="125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Franklin Gothic Medium" charset="0"/>
                  <a:cs typeface="Franklin Gothic Medium" charset="0"/>
                </a:rPr>
                <a:t>average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10EEEE9-0887-5741-B6EA-2CD77ADFF034}"/>
                </a:ext>
              </a:extLst>
            </p:cNvPr>
            <p:cNvCxnSpPr>
              <a:cxnSpLocks/>
            </p:cNvCxnSpPr>
            <p:nvPr/>
          </p:nvCxnSpPr>
          <p:spPr>
            <a:xfrm>
              <a:off x="995891" y="3501117"/>
              <a:ext cx="169121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841500" y="5753691"/>
            <a:ext cx="395505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Franklin Gothic Medium" charset="0"/>
              </a:rPr>
              <a:t>Huge multidecadal fluctuations in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Franklin Gothic Medium" charset="0"/>
              </a:rPr>
              <a:t>precipitation and streamflow</a:t>
            </a:r>
          </a:p>
        </p:txBody>
      </p:sp>
    </p:spTree>
    <p:extLst>
      <p:ext uri="{BB962C8B-B14F-4D97-AF65-F5344CB8AC3E}">
        <p14:creationId xmlns:p14="http://schemas.microsoft.com/office/powerpoint/2010/main" val="2586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400B-9216-FE4F-80B7-5CDE0F24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1258"/>
            <a:ext cx="8229600" cy="720323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Diminishing Hydrologic Importance of Snow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A1809-11CD-0B41-80A5-31259D1A5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0913" y="1612669"/>
            <a:ext cx="7502174" cy="3916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8BD0A-7A74-9B43-930C-C7720876A1B0}"/>
              </a:ext>
            </a:extLst>
          </p:cNvPr>
          <p:cNvSpPr txBox="1"/>
          <p:nvPr/>
        </p:nvSpPr>
        <p:spPr>
          <a:xfrm>
            <a:off x="1426391" y="5371509"/>
            <a:ext cx="7088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1951-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43176-D998-3643-9785-D583DE238DF8}"/>
              </a:ext>
            </a:extLst>
          </p:cNvPr>
          <p:cNvSpPr txBox="1"/>
          <p:nvPr/>
        </p:nvSpPr>
        <p:spPr>
          <a:xfrm>
            <a:off x="4571999" y="5379188"/>
            <a:ext cx="7088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1971-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CF0CE-C913-8E46-B57D-FD01DA51F654}"/>
              </a:ext>
            </a:extLst>
          </p:cNvPr>
          <p:cNvSpPr txBox="1"/>
          <p:nvPr/>
        </p:nvSpPr>
        <p:spPr>
          <a:xfrm>
            <a:off x="2906849" y="5379188"/>
            <a:ext cx="7088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1961-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C025D-B8FE-D44E-A3D4-FE31797BAE29}"/>
              </a:ext>
            </a:extLst>
          </p:cNvPr>
          <p:cNvSpPr txBox="1"/>
          <p:nvPr/>
        </p:nvSpPr>
        <p:spPr>
          <a:xfrm>
            <a:off x="6161313" y="5379188"/>
            <a:ext cx="7088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1981-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13730-5BB4-B44C-99D0-27658F7FF846}"/>
              </a:ext>
            </a:extLst>
          </p:cNvPr>
          <p:cNvSpPr txBox="1"/>
          <p:nvPr/>
        </p:nvSpPr>
        <p:spPr>
          <a:xfrm rot="-5400000">
            <a:off x="-1137316" y="3386232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Importance for streamflow prediction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C6625-2311-C442-BBCF-79AD31F9E488}"/>
              </a:ext>
            </a:extLst>
          </p:cNvPr>
          <p:cNvSpPr txBox="1"/>
          <p:nvPr/>
        </p:nvSpPr>
        <p:spPr>
          <a:xfrm rot="-5400000">
            <a:off x="6347831" y="3386231"/>
            <a:ext cx="382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line: Mean Spring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5D875-4E5D-9045-A3D2-F5818FEE0A43}"/>
              </a:ext>
            </a:extLst>
          </p:cNvPr>
          <p:cNvSpPr txBox="1"/>
          <p:nvPr/>
        </p:nvSpPr>
        <p:spPr>
          <a:xfrm>
            <a:off x="6855273" y="6253843"/>
            <a:ext cx="2015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Bjarke &amp; </a:t>
            </a:r>
            <a:r>
              <a:rPr lang="en-US" sz="140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Gutzler</a:t>
            </a:r>
            <a:r>
              <a:rPr lang="en-US" sz="14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(2020)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D99C5F-BA43-A440-B9E4-56D33BB75DAE}"/>
              </a:ext>
            </a:extLst>
          </p:cNvPr>
          <p:cNvCxnSpPr/>
          <p:nvPr/>
        </p:nvCxnSpPr>
        <p:spPr>
          <a:xfrm>
            <a:off x="661910" y="981581"/>
            <a:ext cx="7986252" cy="1588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4A71A7-5246-3940-96DE-2B084C3EF021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5/14</a:t>
            </a:r>
          </a:p>
        </p:txBody>
      </p:sp>
    </p:spTree>
    <p:extLst>
      <p:ext uri="{BB962C8B-B14F-4D97-AF65-F5344CB8AC3E}">
        <p14:creationId xmlns:p14="http://schemas.microsoft.com/office/powerpoint/2010/main" val="77431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D111-413E-8C49-B812-36AB43F6F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880"/>
            <a:ext cx="8229600" cy="6213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Upper Rio Grande Hydrograph Changes (Observed)</a:t>
            </a:r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E9B5AA6-A3CF-2242-B8EE-B05E22DF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8839"/>
            <a:ext cx="6817629" cy="444787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DCE467C9-8BAB-A647-B31A-733C9A0A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66" y="5581136"/>
            <a:ext cx="2363603" cy="30777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C00000"/>
                </a:solidFill>
                <a:latin typeface="Franklin Gothic Medium" charset="0"/>
                <a:cs typeface="Franklin Gothic Medium" charset="0"/>
              </a:rPr>
              <a:t>Chavarria &amp; </a:t>
            </a:r>
            <a:r>
              <a:rPr lang="en-US" sz="1400" dirty="0" err="1">
                <a:solidFill>
                  <a:srgbClr val="C00000"/>
                </a:solidFill>
                <a:latin typeface="Franklin Gothic Medium" charset="0"/>
                <a:cs typeface="Franklin Gothic Medium" charset="0"/>
              </a:rPr>
              <a:t>Gutzler</a:t>
            </a:r>
            <a:r>
              <a:rPr lang="en-US" sz="1400" dirty="0">
                <a:solidFill>
                  <a:srgbClr val="C00000"/>
                </a:solidFill>
                <a:latin typeface="Franklin Gothic Medium" charset="0"/>
                <a:cs typeface="Franklin Gothic Medium" charset="0"/>
              </a:rPr>
              <a:t>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A0A6A-9A68-4F47-91ED-9225A10C6683}"/>
              </a:ext>
            </a:extLst>
          </p:cNvPr>
          <p:cNvSpPr txBox="1"/>
          <p:nvPr/>
        </p:nvSpPr>
        <p:spPr>
          <a:xfrm>
            <a:off x="3955872" y="3956058"/>
            <a:ext cx="48953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* 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Very little change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in total discharge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* 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Shift in the runoff peak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 to earlier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321C6-75AF-5347-A86F-5620174A73A7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6/14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14002-E596-2D40-B76D-1D6156812A30}"/>
              </a:ext>
            </a:extLst>
          </p:cNvPr>
          <p:cNvSpPr txBox="1"/>
          <p:nvPr/>
        </p:nvSpPr>
        <p:spPr>
          <a:xfrm>
            <a:off x="4716996" y="1006451"/>
            <a:ext cx="166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1987-2015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472B0-1480-F040-B3A0-03214F56E778}"/>
              </a:ext>
            </a:extLst>
          </p:cNvPr>
          <p:cNvSpPr txBox="1"/>
          <p:nvPr/>
        </p:nvSpPr>
        <p:spPr>
          <a:xfrm>
            <a:off x="1453197" y="1006451"/>
            <a:ext cx="166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1958-1986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EA606-C669-4E42-8E75-1BEF13EDDD7C}"/>
              </a:ext>
            </a:extLst>
          </p:cNvPr>
          <p:cNvCxnSpPr>
            <a:cxnSpLocks/>
          </p:cNvCxnSpPr>
          <p:nvPr/>
        </p:nvCxnSpPr>
        <p:spPr>
          <a:xfrm>
            <a:off x="682766" y="870180"/>
            <a:ext cx="7790166" cy="0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50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230188" y="274638"/>
            <a:ext cx="8710612" cy="606425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2060"/>
                </a:solidFill>
                <a:latin typeface="Franklin Gothic Medium" charset="0"/>
                <a:cs typeface="Franklin Gothic Medium" charset="0"/>
              </a:rPr>
              <a:t>Projected 21st Century Changes</a:t>
            </a:r>
          </a:p>
        </p:txBody>
      </p:sp>
      <p:pic>
        <p:nvPicPr>
          <p:cNvPr id="798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408" y="1372790"/>
            <a:ext cx="5597284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0611" y="2049343"/>
            <a:ext cx="2705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latin typeface="Franklin Gothic Medium"/>
                <a:ea typeface="+mn-ea"/>
                <a:cs typeface="Franklin Gothic Medium"/>
              </a:rPr>
              <a:t>Continental</a:t>
            </a:r>
            <a:r>
              <a:rPr lang="en-US" sz="2000" dirty="0">
                <a:solidFill>
                  <a:srgbClr val="0000FF"/>
                </a:solidFill>
                <a:latin typeface="Franklin Gothic Medium"/>
                <a:ea typeface="+mn-ea"/>
                <a:cs typeface="Franklin Gothic Medium"/>
              </a:rPr>
              <a:t> and polar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Franklin Gothic Medium"/>
                <a:ea typeface="+mn-ea"/>
                <a:cs typeface="Franklin Gothic Medium"/>
              </a:rPr>
              <a:t>enhancement of projected warming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93738" y="871538"/>
            <a:ext cx="7662862" cy="9525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9993" y="4529274"/>
            <a:ext cx="24463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Franklin Gothic Medium"/>
                <a:ea typeface="+mn-ea"/>
                <a:cs typeface="Franklin Gothic Medium"/>
              </a:rPr>
              <a:t>"Wet gets wetter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Franklin Gothic Medium"/>
                <a:ea typeface="+mn-ea"/>
                <a:cs typeface="Franklin Gothic Medium"/>
              </a:rPr>
              <a:t>  Dry gets drier"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952693"/>
            <a:ext cx="16637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00"/>
                </a:solidFill>
                <a:latin typeface="Franklin Gothic Medium"/>
                <a:ea typeface="+mn-ea"/>
                <a:cs typeface="Franklin Gothic Medium"/>
              </a:rPr>
              <a:t>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5064" y="5032538"/>
            <a:ext cx="168910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00"/>
                </a:solidFill>
                <a:latin typeface="Franklin Gothic Medium"/>
                <a:ea typeface="+mn-ea"/>
                <a:cs typeface="Franklin Gothic Medium"/>
              </a:rPr>
              <a:t>PRECIPITATION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5916" y="5712220"/>
            <a:ext cx="3017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Franklin Gothic Medium"/>
                <a:ea typeface="+mn-ea"/>
                <a:cs typeface="Franklin Gothic Medium"/>
              </a:rPr>
              <a:t>…. subject to large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Franklin Gothic Medium"/>
                <a:ea typeface="+mn-ea"/>
                <a:cs typeface="Franklin Gothic Medium"/>
              </a:rPr>
              <a:t>quantitative uncertainty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70FEC6-FFD5-E34D-B981-F45EFAA5EE1F}"/>
              </a:ext>
            </a:extLst>
          </p:cNvPr>
          <p:cNvGrpSpPr/>
          <p:nvPr/>
        </p:nvGrpSpPr>
        <p:grpSpPr>
          <a:xfrm>
            <a:off x="150682" y="1110794"/>
            <a:ext cx="6711551" cy="5141575"/>
            <a:chOff x="146449" y="1110794"/>
            <a:chExt cx="6711551" cy="51415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13EEE0-73DE-BD4A-BECB-EDD2EE1B3C8B}"/>
                </a:ext>
              </a:extLst>
            </p:cNvPr>
            <p:cNvGrpSpPr/>
            <p:nvPr/>
          </p:nvGrpSpPr>
          <p:grpSpPr>
            <a:xfrm>
              <a:off x="146449" y="1110794"/>
              <a:ext cx="4439045" cy="5141575"/>
              <a:chOff x="146449" y="1110794"/>
              <a:chExt cx="4439045" cy="51415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CDBA96B-B130-B84F-AAC3-B073433FE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587" y="3747337"/>
                <a:ext cx="4146907" cy="250503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3A9F4D5-960A-DF48-A331-CA9D44C9F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0826" y="1127863"/>
                <a:ext cx="4082427" cy="249223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03DE8E6-9F47-2A4F-8E42-3BC18CEA9A4A}"/>
                  </a:ext>
                </a:extLst>
              </p:cNvPr>
              <p:cNvSpPr/>
              <p:nvPr/>
            </p:nvSpPr>
            <p:spPr>
              <a:xfrm>
                <a:off x="3595498" y="1142546"/>
                <a:ext cx="957756" cy="1954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14F46B-49E6-774F-A368-1F913E555F9E}"/>
                  </a:ext>
                </a:extLst>
              </p:cNvPr>
              <p:cNvSpPr/>
              <p:nvPr/>
            </p:nvSpPr>
            <p:spPr>
              <a:xfrm>
                <a:off x="146450" y="1110794"/>
                <a:ext cx="920350" cy="1954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EC06473-796C-E648-B780-1A402439C1E4}"/>
                  </a:ext>
                </a:extLst>
              </p:cNvPr>
              <p:cNvSpPr/>
              <p:nvPr/>
            </p:nvSpPr>
            <p:spPr>
              <a:xfrm>
                <a:off x="146449" y="3818816"/>
                <a:ext cx="895653" cy="1954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9CAAEA-C7DA-1E47-BDAB-51470FC3F469}"/>
                  </a:ext>
                </a:extLst>
              </p:cNvPr>
              <p:cNvSpPr/>
              <p:nvPr/>
            </p:nvSpPr>
            <p:spPr>
              <a:xfrm>
                <a:off x="3634747" y="3758008"/>
                <a:ext cx="950747" cy="18807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B9F42A-3973-BB43-AF6A-BF298AD9290E}"/>
                </a:ext>
              </a:extLst>
            </p:cNvPr>
            <p:cNvSpPr/>
            <p:nvPr/>
          </p:nvSpPr>
          <p:spPr>
            <a:xfrm>
              <a:off x="6314457" y="1971388"/>
              <a:ext cx="543543" cy="4486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7CA06A-53A6-DD41-BF8E-0A714C1F340B}"/>
                </a:ext>
              </a:extLst>
            </p:cNvPr>
            <p:cNvSpPr/>
            <p:nvPr/>
          </p:nvSpPr>
          <p:spPr>
            <a:xfrm>
              <a:off x="6314457" y="4076983"/>
              <a:ext cx="543543" cy="411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188667" y="1079897"/>
            <a:ext cx="1476375" cy="58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Franklin Gothic Medium"/>
                <a:ea typeface="+mn-ea"/>
                <a:cs typeface="Franklin Gothic Medium"/>
              </a:rPr>
              <a:t>Low Emissions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prstClr val="black"/>
                </a:solidFill>
                <a:latin typeface="Franklin Gothic Medium"/>
                <a:ea typeface="+mn-ea"/>
                <a:cs typeface="Franklin Gothic Medium"/>
              </a:rPr>
              <a:t>RCP2.6</a:t>
            </a:r>
            <a:endParaRPr lang="en-US" sz="1600" b="1" dirty="0">
              <a:solidFill>
                <a:prstClr val="black"/>
              </a:solidFill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2233" y="1079897"/>
            <a:ext cx="1524000" cy="58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Franklin Gothic Medium"/>
                <a:ea typeface="+mn-ea"/>
                <a:cs typeface="Franklin Gothic Medium"/>
              </a:rPr>
              <a:t>High Emissions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prstClr val="black"/>
                </a:solidFill>
                <a:latin typeface="Franklin Gothic Medium"/>
                <a:ea typeface="+mn-ea"/>
                <a:cs typeface="Franklin Gothic Medium"/>
              </a:rPr>
              <a:t>RCP8.5</a:t>
            </a:r>
            <a:endParaRPr lang="en-US" sz="1600" b="1" dirty="0">
              <a:solidFill>
                <a:prstClr val="black"/>
              </a:solidFill>
              <a:latin typeface="Franklin Gothic Medium"/>
              <a:ea typeface="+mn-ea"/>
              <a:cs typeface="Franklin Gothic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35F1C0-37DF-F640-ABCA-A6CFEC923A5B}"/>
              </a:ext>
            </a:extLst>
          </p:cNvPr>
          <p:cNvSpPr txBox="1"/>
          <p:nvPr/>
        </p:nvSpPr>
        <p:spPr>
          <a:xfrm>
            <a:off x="7456262" y="6400800"/>
            <a:ext cx="149406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IPCC </a:t>
            </a:r>
            <a:r>
              <a:rPr lang="en-US" sz="1400" dirty="0" err="1">
                <a:solidFill>
                  <a:srgbClr val="C00000"/>
                </a:solidFill>
                <a:latin typeface="Franklin Gothic Medium"/>
                <a:cs typeface="Franklin Gothic Medium"/>
              </a:rPr>
              <a:t>AR5</a:t>
            </a:r>
            <a:r>
              <a:rPr lang="en-US" sz="14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(2013)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3C91F0-266B-FF41-A796-1A94DF3C0289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7/14</a:t>
            </a:r>
          </a:p>
        </p:txBody>
      </p:sp>
    </p:spTree>
    <p:extLst>
      <p:ext uri="{BB962C8B-B14F-4D97-AF65-F5344CB8AC3E}">
        <p14:creationId xmlns:p14="http://schemas.microsoft.com/office/powerpoint/2010/main" val="36407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EA8E2-C767-5246-A69D-70971C665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13" y="1312635"/>
            <a:ext cx="3307383" cy="4970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84" y="229356"/>
            <a:ext cx="8144934" cy="800100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/>
                <a:cs typeface="Franklin Gothic Medium"/>
              </a:rPr>
              <a:t>Increasing Frequency of Extreme Precipitation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4325" y="2644239"/>
            <a:ext cx="228600" cy="11271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imes New Roman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04100" y="890992"/>
            <a:ext cx="8138652" cy="1588"/>
          </a:xfrm>
          <a:prstGeom prst="line">
            <a:avLst/>
          </a:prstGeom>
          <a:ln w="28575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6">
            <a:extLst>
              <a:ext uri="{FF2B5EF4-FFF2-40B4-BE49-F238E27FC236}">
                <a16:creationId xmlns:a16="http://schemas.microsoft.com/office/drawing/2014/main" id="{CB1DC2D3-CB28-3F48-8070-12E87A4D0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419" y="6282796"/>
            <a:ext cx="1905000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800000"/>
                </a:solidFill>
                <a:latin typeface="Franklin Gothic Medium" charset="0"/>
                <a:ea typeface="+mn-ea"/>
                <a:cs typeface="+mn-cs"/>
              </a:rPr>
              <a:t>Janssen et al. (2014)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631100-7366-BC43-9CD8-BA620113351C}"/>
              </a:ext>
            </a:extLst>
          </p:cNvPr>
          <p:cNvGrpSpPr/>
          <p:nvPr/>
        </p:nvGrpSpPr>
        <p:grpSpPr>
          <a:xfrm>
            <a:off x="457200" y="1402232"/>
            <a:ext cx="8382000" cy="3398368"/>
            <a:chOff x="457200" y="1402232"/>
            <a:chExt cx="8382000" cy="33983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09461D-8F92-DC42-B1FA-5552A87ACB88}"/>
                </a:ext>
              </a:extLst>
            </p:cNvPr>
            <p:cNvSpPr/>
            <p:nvPr/>
          </p:nvSpPr>
          <p:spPr>
            <a:xfrm>
              <a:off x="457200" y="3622931"/>
              <a:ext cx="1752600" cy="11776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6D79F7-0B15-BC44-9D5C-625773C76BE5}"/>
                </a:ext>
              </a:extLst>
            </p:cNvPr>
            <p:cNvGrpSpPr/>
            <p:nvPr/>
          </p:nvGrpSpPr>
          <p:grpSpPr>
            <a:xfrm>
              <a:off x="4073304" y="1447800"/>
              <a:ext cx="3124199" cy="2767260"/>
              <a:chOff x="4648200" y="1258405"/>
              <a:chExt cx="3124199" cy="27672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77040C-96E3-1542-A725-636F471B31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8200" y="1258405"/>
                <a:ext cx="3124199" cy="209439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8BB0115-7B5B-B947-80AF-E92F861FA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8200" y="3276600"/>
                <a:ext cx="3124199" cy="749065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A72A14-7591-3540-B4B2-783011153906}"/>
                </a:ext>
              </a:extLst>
            </p:cNvPr>
            <p:cNvCxnSpPr/>
            <p:nvPr/>
          </p:nvCxnSpPr>
          <p:spPr>
            <a:xfrm>
              <a:off x="7010400" y="3124200"/>
              <a:ext cx="4572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AA28A-92A7-2E45-ACFE-8113EF274FC9}"/>
                </a:ext>
              </a:extLst>
            </p:cNvPr>
            <p:cNvSpPr txBox="1"/>
            <p:nvPr/>
          </p:nvSpPr>
          <p:spPr>
            <a:xfrm>
              <a:off x="7460311" y="2801034"/>
              <a:ext cx="1312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baseline</a:t>
              </a:r>
            </a:p>
            <a:p>
              <a:r>
                <a:rPr lang="en-US" sz="1800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1901-1960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34A933-8C9A-EA43-99FB-BAB4F79AB05F}"/>
                </a:ext>
              </a:extLst>
            </p:cNvPr>
            <p:cNvSpPr/>
            <p:nvPr/>
          </p:nvSpPr>
          <p:spPr>
            <a:xfrm>
              <a:off x="3999284" y="1402232"/>
              <a:ext cx="4839916" cy="286496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5010092B-2982-544A-8B02-832C60C2F6F5}"/>
                </a:ext>
              </a:extLst>
            </p:cNvPr>
            <p:cNvSpPr/>
            <p:nvPr/>
          </p:nvSpPr>
          <p:spPr>
            <a:xfrm rot="-1080000">
              <a:off x="2166539" y="2967286"/>
              <a:ext cx="1844604" cy="7411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BE5CBB-9CF3-6C46-9FBD-9E874977C4D2}"/>
              </a:ext>
            </a:extLst>
          </p:cNvPr>
          <p:cNvSpPr txBox="1"/>
          <p:nvPr/>
        </p:nvSpPr>
        <p:spPr>
          <a:xfrm>
            <a:off x="4268501" y="4623833"/>
            <a:ext cx="4301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</a:rPr>
              <a:t>Robust projections of 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more variable precipitation</a:t>
            </a:r>
            <a:r>
              <a:rPr lang="en-US" sz="2000" dirty="0">
                <a:latin typeface="Franklin Gothic Medium" panose="020B0603020102020204" pitchFamily="34" charset="0"/>
              </a:rPr>
              <a:t>, regardless of changes to 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average</a:t>
            </a:r>
            <a:r>
              <a:rPr lang="en-US" sz="2000" dirty="0">
                <a:latin typeface="Franklin Gothic Medium" panose="020B0603020102020204" pitchFamily="34" charset="0"/>
              </a:rPr>
              <a:t> </a:t>
            </a:r>
            <a:r>
              <a:rPr lang="en-US" sz="2000" dirty="0" err="1">
                <a:latin typeface="Franklin Gothic Medium" panose="020B0603020102020204" pitchFamily="34" charset="0"/>
              </a:rPr>
              <a:t>precip</a:t>
            </a:r>
            <a:endParaRPr lang="en-US" sz="2000" dirty="0">
              <a:latin typeface="Franklin Gothic Medium" panose="020B0603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C8AD88-4AC6-D543-B608-D60AC006B64A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8/14</a:t>
            </a:r>
          </a:p>
        </p:txBody>
      </p:sp>
    </p:spTree>
    <p:extLst>
      <p:ext uri="{BB962C8B-B14F-4D97-AF65-F5344CB8AC3E}">
        <p14:creationId xmlns:p14="http://schemas.microsoft.com/office/powerpoint/2010/main" val="23575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9A7B-E935-A649-816E-FCAF861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95" y="249266"/>
            <a:ext cx="8392832" cy="689467"/>
          </a:xfrm>
        </p:spPr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Projected Climate Change:</a:t>
            </a:r>
            <a:r>
              <a:rPr lang="en-US" sz="2800" b="1" dirty="0">
                <a:latin typeface="Franklin Gothic Medium"/>
                <a:cs typeface="Franklin Gothic Medium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Franklin Gothic Medium"/>
                <a:cs typeface="Franklin Gothic Medium"/>
              </a:rPr>
              <a:t>Warmer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1CC41B-5EF5-BD45-B741-CA01D983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96" y="1376399"/>
            <a:ext cx="5310246" cy="367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85D41-4C63-DE45-974A-6D22B94F3EB7}"/>
              </a:ext>
            </a:extLst>
          </p:cNvPr>
          <p:cNvSpPr txBox="1"/>
          <p:nvPr/>
        </p:nvSpPr>
        <p:spPr>
          <a:xfrm>
            <a:off x="805972" y="5076630"/>
            <a:ext cx="4482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Franklin Gothic Medium"/>
                <a:ea typeface="+mn-ea"/>
                <a:cs typeface="Franklin Gothic Medium"/>
              </a:rPr>
              <a:t>By the end of the 21st Century: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Franklin Gothic Medium"/>
              <a:ea typeface="+mn-ea"/>
              <a:cs typeface="Franklin Gothic Medium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Franklin Gothic Medium"/>
                <a:ea typeface="+mn-ea"/>
                <a:cs typeface="Franklin Gothic Medium"/>
              </a:rPr>
              <a:t>T (Albuquerque) </a:t>
            </a:r>
            <a:r>
              <a:rPr lang="en-US" sz="2000" dirty="0">
                <a:solidFill>
                  <a:srgbClr val="000000"/>
                </a:solidFill>
                <a:latin typeface="Franklin Gothic Medium"/>
                <a:ea typeface="+mn-ea"/>
                <a:cs typeface="Franklin Gothic Medium"/>
                <a:sym typeface="Wingdings"/>
              </a:rPr>
              <a:t></a:t>
            </a:r>
            <a:r>
              <a:rPr lang="en-US" sz="2000" dirty="0">
                <a:solidFill>
                  <a:srgbClr val="000000"/>
                </a:solidFill>
                <a:latin typeface="Franklin Gothic Medium"/>
                <a:ea typeface="+mn-ea"/>
                <a:cs typeface="Franklin Gothic Medium"/>
              </a:rPr>
              <a:t> current T (El Paso)</a:t>
            </a:r>
          </a:p>
          <a:p>
            <a:r>
              <a:rPr lang="en-US" sz="20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T (Taos)</a:t>
            </a:r>
            <a:r>
              <a:rPr lang="en-US" sz="2000" dirty="0">
                <a:solidFill>
                  <a:srgbClr val="000000"/>
                </a:solidFill>
                <a:latin typeface="Franklin Gothic Medium"/>
                <a:cs typeface="Franklin Gothic Medium"/>
                <a:sym typeface="Wingdings"/>
              </a:rPr>
              <a:t> </a:t>
            </a:r>
            <a:r>
              <a:rPr lang="en-US" sz="20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 current T (</a:t>
            </a:r>
            <a:r>
              <a:rPr lang="en-US" sz="2000" dirty="0">
                <a:latin typeface="Franklin Gothic Medium"/>
                <a:cs typeface="Franklin Gothic Medium"/>
              </a:rPr>
              <a:t>Espanola</a:t>
            </a:r>
            <a:r>
              <a:rPr lang="en-US" sz="20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)</a:t>
            </a:r>
            <a:endParaRPr lang="en-US" sz="2000" dirty="0">
              <a:solidFill>
                <a:srgbClr val="000000"/>
              </a:solidFill>
              <a:latin typeface="Franklin Gothic Medium"/>
              <a:ea typeface="+mn-ea"/>
              <a:cs typeface="Franklin Gothic Medium"/>
            </a:endParaRPr>
          </a:p>
        </p:txBody>
      </p:sp>
      <p:pic>
        <p:nvPicPr>
          <p:cNvPr id="7" name="Picture 6" descr="Franklin.png">
            <a:extLst>
              <a:ext uri="{FF2B5EF4-FFF2-40B4-BE49-F238E27FC236}">
                <a16:creationId xmlns:a16="http://schemas.microsoft.com/office/drawing/2014/main" id="{17F67043-CC39-1D40-B61A-0E2792C86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753" y="1198437"/>
            <a:ext cx="3435733" cy="2726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622A3-7327-3E47-AB89-D9C27608AFB0}"/>
              </a:ext>
            </a:extLst>
          </p:cNvPr>
          <p:cNvSpPr txBox="1"/>
          <p:nvPr/>
        </p:nvSpPr>
        <p:spPr>
          <a:xfrm>
            <a:off x="6309348" y="3210960"/>
            <a:ext cx="266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Franklin Gothic Medium"/>
                <a:ea typeface="+mn-ea"/>
                <a:cs typeface="Franklin Gothic Medium"/>
              </a:rPr>
              <a:t>Franklin Mountains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Franklin Gothic Medium"/>
                <a:ea typeface="+mn-ea"/>
                <a:cs typeface="Franklin Gothic Medium"/>
              </a:rPr>
              <a:t>(outskirts of El Paso TX)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B42B009-EA4B-6249-9747-B462D27C7282}"/>
              </a:ext>
            </a:extLst>
          </p:cNvPr>
          <p:cNvSpPr txBox="1">
            <a:spLocks noChangeArrowheads="1"/>
          </p:cNvSpPr>
          <p:nvPr/>
        </p:nvSpPr>
        <p:spPr bwMode="auto">
          <a:xfrm rot="20400000">
            <a:off x="3093997" y="2969805"/>
            <a:ext cx="16659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~ 4</a:t>
            </a:r>
            <a:r>
              <a:rPr lang="en-US" sz="1600" baseline="30000" dirty="0">
                <a:solidFill>
                  <a:srgbClr val="009900"/>
                </a:solidFill>
                <a:latin typeface="Franklin Gothic Medium" charset="0"/>
              </a:rPr>
              <a:t>  </a:t>
            </a: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C/century </a:t>
            </a: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  <a:sym typeface="Wingdings"/>
              </a:rPr>
              <a:t></a:t>
            </a:r>
            <a:endParaRPr lang="en-US" sz="1600" dirty="0">
              <a:solidFill>
                <a:srgbClr val="009900"/>
              </a:solidFill>
              <a:latin typeface="Franklin Gothic Medium" charset="0"/>
              <a:ea typeface="+mn-ea"/>
              <a:cs typeface="+mn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900F27C-C1A7-9645-805C-DF3C365A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91" y="2259790"/>
            <a:ext cx="11844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data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1901-2007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BB64E1C4-3B9A-C34B-8272-BDA8C2183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644" y="4698942"/>
            <a:ext cx="6921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2000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1B745882-4218-8840-A7BF-D7F8BA56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016" y="4698941"/>
            <a:ext cx="6921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2100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4B716C4A-D190-AC48-A939-EA033C84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41" y="4673357"/>
            <a:ext cx="6921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1900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47E5F65F-A78E-3B4B-92FB-3E8C02D5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742" y="1844291"/>
            <a:ext cx="13211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model-based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projection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2008-2100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BBEC6635-2365-A347-B720-A15411D3F6F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130179" y="2508810"/>
            <a:ext cx="234950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summer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10FDB3DB-DF5C-6141-B563-14248C7B3E6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211782" y="3632757"/>
            <a:ext cx="292100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winter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C5A9F-1695-484D-9106-36254BA551D7}"/>
              </a:ext>
            </a:extLst>
          </p:cNvPr>
          <p:cNvSpPr txBox="1"/>
          <p:nvPr/>
        </p:nvSpPr>
        <p:spPr>
          <a:xfrm>
            <a:off x="3628848" y="583067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Medium"/>
                <a:cs typeface="Franklin Gothic Medium"/>
              </a:rPr>
              <a:t>˜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E8BB13-A5F9-0443-A02E-BC318FE7C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753" y="4087934"/>
            <a:ext cx="3435733" cy="22890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37F8C3-20F6-684B-A004-AE77B39E9AD9}"/>
              </a:ext>
            </a:extLst>
          </p:cNvPr>
          <p:cNvSpPr txBox="1"/>
          <p:nvPr/>
        </p:nvSpPr>
        <p:spPr>
          <a:xfrm>
            <a:off x="7076126" y="4272978"/>
            <a:ext cx="191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Franklin Gothic Medium"/>
                <a:ea typeface="+mn-ea"/>
                <a:cs typeface="Franklin Gothic Medium"/>
              </a:rPr>
              <a:t>Espanola Valley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1CA73-411B-E44F-900B-7E6A06F3069B}"/>
              </a:ext>
            </a:extLst>
          </p:cNvPr>
          <p:cNvSpPr txBox="1"/>
          <p:nvPr/>
        </p:nvSpPr>
        <p:spPr>
          <a:xfrm>
            <a:off x="7741333" y="42268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Medium"/>
                <a:cs typeface="Franklin Gothic Medium"/>
              </a:rPr>
              <a:t>˜</a:t>
            </a:r>
            <a:endParaRPr lang="en-US" sz="2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B4F0B5-CCBC-8A49-BBC9-040112A8A848}"/>
              </a:ext>
            </a:extLst>
          </p:cNvPr>
          <p:cNvCxnSpPr>
            <a:cxnSpLocks/>
          </p:cNvCxnSpPr>
          <p:nvPr/>
        </p:nvCxnSpPr>
        <p:spPr>
          <a:xfrm>
            <a:off x="1806498" y="870180"/>
            <a:ext cx="5833997" cy="0"/>
          </a:xfrm>
          <a:prstGeom prst="line">
            <a:avLst/>
          </a:prstGeom>
          <a:ln w="3175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AAD28B7-E8D9-5840-8E46-3D36FCB6E028}"/>
              </a:ext>
            </a:extLst>
          </p:cNvPr>
          <p:cNvSpPr txBox="1"/>
          <p:nvPr/>
        </p:nvSpPr>
        <p:spPr>
          <a:xfrm>
            <a:off x="139700" y="6366214"/>
            <a:ext cx="6420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/>
                <a:cs typeface="Franklin Gothic Medium"/>
              </a:rPr>
              <a:t>9/14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B46EA1BB-0FE3-C545-B354-42D92695A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270" y="3071262"/>
            <a:ext cx="2600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9900"/>
                </a:solidFill>
                <a:latin typeface="Franklin Gothic Medium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8253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10915</TotalTime>
  <Words>1133</Words>
  <Application>Microsoft Macintosh PowerPoint</Application>
  <PresentationFormat>On-screen Show (4:3)</PresentationFormat>
  <Paragraphs>265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Franklin Gothic Medium</vt:lpstr>
      <vt:lpstr>Times New Roman</vt:lpstr>
      <vt:lpstr>Wingdings</vt:lpstr>
      <vt:lpstr>Office Theme</vt:lpstr>
      <vt:lpstr>3_Office Theme</vt:lpstr>
      <vt:lpstr>7_Office Theme</vt:lpstr>
      <vt:lpstr>7_Default Design</vt:lpstr>
      <vt:lpstr>How Clear is the Climate Change Crystal Ball?</vt:lpstr>
      <vt:lpstr>Temperature and Precipitation in NM</vt:lpstr>
      <vt:lpstr>Observed Climate Variability in the RG Headwaters</vt:lpstr>
      <vt:lpstr>Proxy Rio Grande streamflow:  Otowi gage</vt:lpstr>
      <vt:lpstr>Diminishing Hydrologic Importance of Snow</vt:lpstr>
      <vt:lpstr>Upper Rio Grande Hydrograph Changes (Observed)</vt:lpstr>
      <vt:lpstr>Projected 21st Century Changes</vt:lpstr>
      <vt:lpstr>Increasing Frequency of Extreme Precipitation</vt:lpstr>
      <vt:lpstr>Projected Climate Change:  Warmer</vt:lpstr>
      <vt:lpstr>How much snow can we expect in a warmer climate?</vt:lpstr>
      <vt:lpstr>Projected streamflow changes: RG at San Marcial</vt:lpstr>
      <vt:lpstr>PowerPoint Presentation</vt:lpstr>
      <vt:lpstr>Responding to Climate Change:  Need to Adapt</vt:lpstr>
      <vt:lpstr>So What To Do About Diminishing Surface Water?</vt:lpstr>
      <vt:lpstr>PowerPoint Presentation</vt:lpstr>
      <vt:lpstr>Where does the Rio Grande’s water go?</vt:lpstr>
      <vt:lpstr>Precipitation and Streamflow in Mountainous, Middle-Latitude Terrain</vt:lpstr>
      <vt:lpstr>Wildfire Risk is Increasing</vt:lpstr>
      <vt:lpstr>Where does the Rio Grande’s water come from?</vt:lpstr>
      <vt:lpstr>Carbon emissions and coal consumption</vt:lpstr>
      <vt:lpstr>The urgency of emissions mitigation</vt:lpstr>
      <vt:lpstr>Mitigation of Climate Change:   Controversial, but Inevitable</vt:lpstr>
    </vt:vector>
  </TitlesOfParts>
  <Manager/>
  <Company>Univ of New Mexico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6-yr Precipitation Average Jul 2011 – Jun 2017</dc:title>
  <dc:subject/>
  <dc:creator>David Gutzler</dc:creator>
  <cp:keywords/>
  <dc:description/>
  <cp:lastModifiedBy> </cp:lastModifiedBy>
  <cp:revision>178</cp:revision>
  <cp:lastPrinted>2019-06-27T19:07:52Z</cp:lastPrinted>
  <dcterms:created xsi:type="dcterms:W3CDTF">2017-07-18T15:51:27Z</dcterms:created>
  <dcterms:modified xsi:type="dcterms:W3CDTF">2020-01-03T19:02:37Z</dcterms:modified>
  <cp:category/>
</cp:coreProperties>
</file>