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AEA9E1E-AAD0-4254-971C-066871AE561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466918-7CEB-469D-9678-6B5F82905A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990601"/>
            <a:ext cx="57912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Drivers of &amp; </a:t>
            </a:r>
            <a:br>
              <a:rPr lang="en-US" dirty="0" smtClean="0"/>
            </a:br>
            <a:r>
              <a:rPr lang="en-US" dirty="0" smtClean="0"/>
              <a:t>Barriers to </a:t>
            </a:r>
            <a:br>
              <a:rPr lang="en-US" dirty="0" smtClean="0"/>
            </a:br>
            <a:r>
              <a:rPr lang="en-US" dirty="0" smtClean="0"/>
              <a:t>Participation in</a:t>
            </a:r>
            <a:br>
              <a:rPr lang="en-US" dirty="0" smtClean="0"/>
            </a:br>
            <a:r>
              <a:rPr lang="en-US" dirty="0" smtClean="0"/>
              <a:t>Regional Water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038600"/>
            <a:ext cx="5495778" cy="220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Sharon </a:t>
            </a:r>
            <a:r>
              <a:rPr lang="en-US" dirty="0" err="1" smtClean="0"/>
              <a:t>Hausam</a:t>
            </a:r>
            <a:r>
              <a:rPr lang="en-US" sz="1700" dirty="0" smtClean="0"/>
              <a:t>, Ph.D., AICP</a:t>
            </a:r>
            <a:endParaRPr lang="en-US" dirty="0" smtClean="0"/>
          </a:p>
          <a:p>
            <a:r>
              <a:rPr lang="en-US" dirty="0" smtClean="0"/>
              <a:t>Planning Program Manager, Pueblo of Laguna</a:t>
            </a:r>
          </a:p>
          <a:p>
            <a:endParaRPr lang="en-US" dirty="0" smtClean="0"/>
          </a:p>
          <a:p>
            <a:r>
              <a:rPr lang="en-US" dirty="0" smtClean="0"/>
              <a:t>New Mexico Water Dialogue</a:t>
            </a:r>
          </a:p>
          <a:p>
            <a:r>
              <a:rPr lang="en-US" dirty="0" smtClean="0"/>
              <a:t>Annual Meeting</a:t>
            </a:r>
          </a:p>
          <a:p>
            <a:r>
              <a:rPr lang="en-US" dirty="0" smtClean="0"/>
              <a:t>January 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of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Water is fundamental to our survival</a:t>
            </a:r>
          </a:p>
          <a:p>
            <a:endParaRPr lang="en-US" dirty="0" smtClean="0"/>
          </a:p>
          <a:p>
            <a:r>
              <a:rPr lang="en-US" dirty="0" smtClean="0"/>
              <a:t>Water is linked to other values:</a:t>
            </a:r>
          </a:p>
          <a:p>
            <a:pPr lvl="1"/>
            <a:r>
              <a:rPr lang="en-US" sz="2600" dirty="0" smtClean="0"/>
              <a:t>The </a:t>
            </a:r>
            <a:r>
              <a:rPr lang="en-US" sz="2600" dirty="0"/>
              <a:t>rule of law</a:t>
            </a:r>
          </a:p>
          <a:p>
            <a:pPr lvl="1"/>
            <a:r>
              <a:rPr lang="en-US" sz="2600" dirty="0"/>
              <a:t>Property rights</a:t>
            </a:r>
          </a:p>
          <a:p>
            <a:pPr lvl="1"/>
            <a:r>
              <a:rPr lang="en-US" sz="2600" dirty="0" smtClean="0"/>
              <a:t>Quality </a:t>
            </a:r>
            <a:r>
              <a:rPr lang="en-US" sz="2600" dirty="0"/>
              <a:t>of life</a:t>
            </a:r>
          </a:p>
          <a:p>
            <a:pPr lvl="1"/>
            <a:r>
              <a:rPr lang="en-US" sz="2600" dirty="0"/>
              <a:t>Economic wealth</a:t>
            </a:r>
          </a:p>
          <a:p>
            <a:pPr lvl="1"/>
            <a:r>
              <a:rPr lang="en-US" sz="2600" dirty="0"/>
              <a:t>Sovereignty</a:t>
            </a:r>
          </a:p>
          <a:p>
            <a:pPr lvl="1"/>
            <a:r>
              <a:rPr lang="en-US" sz="2600" dirty="0"/>
              <a:t>Religious and traditional practices</a:t>
            </a:r>
          </a:p>
          <a:p>
            <a:pPr lvl="1"/>
            <a:r>
              <a:rPr lang="en-US" sz="2600" dirty="0"/>
              <a:t>Cultural identity</a:t>
            </a:r>
          </a:p>
          <a:p>
            <a:pPr lvl="1"/>
            <a:r>
              <a:rPr lang="en-US" sz="2600" dirty="0"/>
              <a:t>Environmental responsibility</a:t>
            </a:r>
          </a:p>
          <a:p>
            <a:pPr lvl="1"/>
            <a:r>
              <a:rPr lang="en-US" sz="2600" dirty="0"/>
              <a:t>Family and relationships</a:t>
            </a:r>
          </a:p>
          <a:p>
            <a:pPr lvl="1"/>
            <a:r>
              <a:rPr lang="en-US" sz="2600" dirty="0"/>
              <a:t>Collaboration and agreement</a:t>
            </a:r>
          </a:p>
          <a:p>
            <a:pPr lvl="1"/>
            <a:r>
              <a:rPr lang="en-US" sz="2600" dirty="0"/>
              <a:t>Equity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6578070"/>
            <a:ext cx="1917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Sharon Hausam 1/7/2016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831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Imminence of the issue</a:t>
            </a:r>
          </a:p>
          <a:p>
            <a:r>
              <a:rPr lang="en-US" dirty="0" smtClean="0"/>
              <a:t>Awareness of the process</a:t>
            </a:r>
          </a:p>
          <a:p>
            <a:r>
              <a:rPr lang="en-US" dirty="0" smtClean="0"/>
              <a:t>Stakeholder representation</a:t>
            </a:r>
          </a:p>
          <a:p>
            <a:r>
              <a:rPr lang="en-US" dirty="0" smtClean="0"/>
              <a:t>Access to meetings</a:t>
            </a:r>
          </a:p>
          <a:p>
            <a:r>
              <a:rPr lang="en-US" dirty="0" smtClean="0"/>
              <a:t>Limited dialogue</a:t>
            </a:r>
          </a:p>
          <a:p>
            <a:r>
              <a:rPr lang="en-US" dirty="0" smtClean="0"/>
              <a:t>Minimal results</a:t>
            </a:r>
          </a:p>
          <a:p>
            <a:r>
              <a:rPr lang="en-US" dirty="0" smtClean="0"/>
              <a:t>Other opportunities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6578070"/>
            <a:ext cx="1917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Sharon Hausam 1/7/2016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94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Permanent regional </a:t>
            </a:r>
            <a:r>
              <a:rPr lang="en-US" sz="2400" dirty="0"/>
              <a:t>water planning </a:t>
            </a:r>
            <a:r>
              <a:rPr lang="en-US" sz="2400" dirty="0" smtClean="0"/>
              <a:t>entities</a:t>
            </a:r>
            <a:endParaRPr lang="en-US" sz="2400" dirty="0"/>
          </a:p>
          <a:p>
            <a:pPr lvl="0"/>
            <a:r>
              <a:rPr lang="en-US" sz="2400" dirty="0" smtClean="0"/>
              <a:t>Additional stakeholders</a:t>
            </a:r>
          </a:p>
          <a:p>
            <a:r>
              <a:rPr lang="en-US" sz="2400" dirty="0" smtClean="0"/>
              <a:t>Best </a:t>
            </a:r>
            <a:r>
              <a:rPr lang="en-US" sz="2400" dirty="0"/>
              <a:t>practices in informing the </a:t>
            </a:r>
            <a:r>
              <a:rPr lang="en-US" sz="2400" dirty="0" smtClean="0"/>
              <a:t>public</a:t>
            </a:r>
          </a:p>
          <a:p>
            <a:r>
              <a:rPr lang="en-US" sz="2400" dirty="0"/>
              <a:t>More opportunities for participation</a:t>
            </a:r>
          </a:p>
          <a:p>
            <a:r>
              <a:rPr lang="en-US" sz="2400" dirty="0" smtClean="0"/>
              <a:t>Formal acknowledgement of comments</a:t>
            </a:r>
            <a:endParaRPr lang="en-US" sz="2400" dirty="0"/>
          </a:p>
          <a:p>
            <a:r>
              <a:rPr lang="en-US" sz="2400" dirty="0"/>
              <a:t>Improved </a:t>
            </a:r>
            <a:r>
              <a:rPr lang="en-US" sz="2400" dirty="0" smtClean="0"/>
              <a:t>dialogue and relationship-building</a:t>
            </a:r>
            <a:endParaRPr lang="en-US" sz="2400" dirty="0"/>
          </a:p>
          <a:p>
            <a:pPr lvl="0"/>
            <a:r>
              <a:rPr lang="en-US" sz="2400" dirty="0" smtClean="0"/>
              <a:t>Consultation </a:t>
            </a:r>
            <a:r>
              <a:rPr lang="en-US" sz="2400" dirty="0"/>
              <a:t>with tribal </a:t>
            </a:r>
            <a:r>
              <a:rPr lang="en-US" sz="2400" dirty="0" smtClean="0"/>
              <a:t>governments</a:t>
            </a:r>
            <a:endParaRPr lang="en-US" sz="2400" dirty="0"/>
          </a:p>
          <a:p>
            <a:pPr lvl="0"/>
            <a:r>
              <a:rPr lang="en-US" sz="2400" dirty="0" smtClean="0"/>
              <a:t>Collaboration to implement </a:t>
            </a:r>
            <a:r>
              <a:rPr lang="en-US" sz="2400" dirty="0"/>
              <a:t>projects, programs, and policies listed in regional water plans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6578070"/>
            <a:ext cx="1917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Sharon Hausam 1/7/2016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673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190</TotalTime>
  <Words>144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Drivers of &amp;  Barriers to  Participation in Regional Water Planning</vt:lpstr>
      <vt:lpstr>Drivers of Participation</vt:lpstr>
      <vt:lpstr>Barriers to Participation</vt:lpstr>
      <vt:lpstr>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Drivers of - and Barriers to -  Participation in Regional Water Planning</dc:title>
  <dc:creator>Sharon</dc:creator>
  <cp:lastModifiedBy>Robert2012</cp:lastModifiedBy>
  <cp:revision>17</cp:revision>
  <dcterms:created xsi:type="dcterms:W3CDTF">2016-01-03T01:02:33Z</dcterms:created>
  <dcterms:modified xsi:type="dcterms:W3CDTF">2016-01-13T19:35:36Z</dcterms:modified>
</cp:coreProperties>
</file>